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1" r:id="rId1"/>
  </p:sldMasterIdLst>
  <p:notesMasterIdLst>
    <p:notesMasterId r:id="rId51"/>
  </p:notesMasterIdLst>
  <p:sldIdLst>
    <p:sldId id="497" r:id="rId2"/>
    <p:sldId id="819" r:id="rId3"/>
    <p:sldId id="820" r:id="rId4"/>
    <p:sldId id="821" r:id="rId5"/>
    <p:sldId id="822" r:id="rId6"/>
    <p:sldId id="823" r:id="rId7"/>
    <p:sldId id="824" r:id="rId8"/>
    <p:sldId id="825" r:id="rId9"/>
    <p:sldId id="784" r:id="rId10"/>
    <p:sldId id="766" r:id="rId11"/>
    <p:sldId id="752" r:id="rId12"/>
    <p:sldId id="751" r:id="rId13"/>
    <p:sldId id="768" r:id="rId14"/>
    <p:sldId id="763" r:id="rId15"/>
    <p:sldId id="755" r:id="rId16"/>
    <p:sldId id="756" r:id="rId17"/>
    <p:sldId id="761" r:id="rId18"/>
    <p:sldId id="786" r:id="rId19"/>
    <p:sldId id="801" r:id="rId20"/>
    <p:sldId id="765" r:id="rId21"/>
    <p:sldId id="829" r:id="rId22"/>
    <p:sldId id="816" r:id="rId23"/>
    <p:sldId id="817" r:id="rId24"/>
    <p:sldId id="815" r:id="rId25"/>
    <p:sldId id="838" r:id="rId26"/>
    <p:sldId id="839" r:id="rId27"/>
    <p:sldId id="840" r:id="rId28"/>
    <p:sldId id="841" r:id="rId29"/>
    <p:sldId id="842" r:id="rId30"/>
    <p:sldId id="843" r:id="rId31"/>
    <p:sldId id="844" r:id="rId32"/>
    <p:sldId id="836" r:id="rId33"/>
    <p:sldId id="727" r:id="rId34"/>
    <p:sldId id="803" r:id="rId35"/>
    <p:sldId id="830" r:id="rId36"/>
    <p:sldId id="806" r:id="rId37"/>
    <p:sldId id="831" r:id="rId38"/>
    <p:sldId id="832" r:id="rId39"/>
    <p:sldId id="833" r:id="rId40"/>
    <p:sldId id="834" r:id="rId41"/>
    <p:sldId id="818" r:id="rId42"/>
    <p:sldId id="835" r:id="rId43"/>
    <p:sldId id="846" r:id="rId44"/>
    <p:sldId id="847" r:id="rId45"/>
    <p:sldId id="848" r:id="rId46"/>
    <p:sldId id="849" r:id="rId47"/>
    <p:sldId id="850" r:id="rId48"/>
    <p:sldId id="648" r:id="rId49"/>
    <p:sldId id="85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8064A2"/>
    <a:srgbClr val="E6AF00"/>
    <a:srgbClr val="FCB64C"/>
    <a:srgbClr val="7DA3FF"/>
    <a:srgbClr val="C0504D"/>
    <a:srgbClr val="8E9095"/>
    <a:srgbClr val="FFFFFF"/>
    <a:srgbClr val="414042"/>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9" autoAdjust="0"/>
    <p:restoredTop sz="78522" autoAdjust="0"/>
  </p:normalViewPr>
  <p:slideViewPr>
    <p:cSldViewPr showGuides="1">
      <p:cViewPr varScale="1">
        <p:scale>
          <a:sx n="99" d="100"/>
          <a:sy n="99" d="100"/>
        </p:scale>
        <p:origin x="414" y="9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11/13/2015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78445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13283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75123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428684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26437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17595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70668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57899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06819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403464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271375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768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59334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3527235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
          <p:cNvSpPr>
            <a:spLocks noGrp="1" noRot="1" noChangeAspect="1" noChangeArrowheads="1" noTextEdit="1"/>
          </p:cNvSpPr>
          <p:nvPr>
            <p:ph type="sldImg"/>
          </p:nvPr>
        </p:nvSpPr>
        <p:spPr>
          <a:ln/>
        </p:spPr>
      </p:sp>
      <p:sp>
        <p:nvSpPr>
          <p:cNvPr id="18435" name="Rectangle 2"/>
          <p:cNvSpPr txBox="1">
            <a:spLocks noGrp="1" noChangeArrowheads="1"/>
          </p:cNvSpPr>
          <p:nvPr>
            <p:ph type="body" idx="1"/>
          </p:nvPr>
        </p:nvSpPr>
        <p:spPr>
          <a:noFill/>
          <a:ln/>
        </p:spPr>
        <p:txBody>
          <a:bodyPr wrap="none" lIns="91728" tIns="45863" rIns="91728" bIns="45863" anchor="ctr"/>
          <a:lstStyle/>
          <a:p>
            <a:endParaRPr lang="en-US" dirty="0"/>
          </a:p>
        </p:txBody>
      </p:sp>
    </p:spTree>
    <p:extLst>
      <p:ext uri="{BB962C8B-B14F-4D97-AF65-F5344CB8AC3E}">
        <p14:creationId xmlns:p14="http://schemas.microsoft.com/office/powerpoint/2010/main" val="1641718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94145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55 Helvetica Roman" pitchFamily="1" charset="0"/>
              <a:ea typeface="ＭＳ Ｐゴシック" panose="020B0600070205080204"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800">
                <a:solidFill>
                  <a:srgbClr val="666666"/>
                </a:solidFill>
                <a:latin typeface="55 Helvetica Roman" pitchFamily="1" charset="0"/>
                <a:ea typeface="ＭＳ Ｐゴシック" panose="020B0600070205080204" pitchFamily="34" charset="-128"/>
              </a:defRPr>
            </a:lvl1pPr>
            <a:lvl2pPr marL="742950" indent="-285750" defTabSz="939800">
              <a:defRPr sz="800">
                <a:solidFill>
                  <a:srgbClr val="666666"/>
                </a:solidFill>
                <a:latin typeface="55 Helvetica Roman" pitchFamily="1" charset="0"/>
                <a:ea typeface="ＭＳ Ｐゴシック" panose="020B0600070205080204" pitchFamily="34" charset="-128"/>
              </a:defRPr>
            </a:lvl2pPr>
            <a:lvl3pPr marL="1143000" indent="-228600" defTabSz="939800">
              <a:defRPr sz="800">
                <a:solidFill>
                  <a:srgbClr val="666666"/>
                </a:solidFill>
                <a:latin typeface="55 Helvetica Roman" pitchFamily="1" charset="0"/>
                <a:ea typeface="ＭＳ Ｐゴシック" panose="020B0600070205080204" pitchFamily="34" charset="-128"/>
              </a:defRPr>
            </a:lvl3pPr>
            <a:lvl4pPr marL="1600200" indent="-228600" defTabSz="939800">
              <a:defRPr sz="800">
                <a:solidFill>
                  <a:srgbClr val="666666"/>
                </a:solidFill>
                <a:latin typeface="55 Helvetica Roman" pitchFamily="1" charset="0"/>
                <a:ea typeface="ＭＳ Ｐゴシック" panose="020B0600070205080204" pitchFamily="34" charset="-128"/>
              </a:defRPr>
            </a:lvl4pPr>
            <a:lvl5pPr marL="2057400" indent="-228600" defTabSz="939800">
              <a:defRPr sz="800">
                <a:solidFill>
                  <a:srgbClr val="666666"/>
                </a:solidFill>
                <a:latin typeface="55 Helvetica Roman" pitchFamily="1" charset="0"/>
                <a:ea typeface="ＭＳ Ｐゴシック" panose="020B0600070205080204" pitchFamily="34" charset="-128"/>
              </a:defRPr>
            </a:lvl5pPr>
            <a:lvl6pPr marL="2514600" indent="-228600" defTabSz="9398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398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398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398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fld id="{3A29286A-52C3-4447-B949-A102C482CDD3}" type="slidenum">
              <a:rPr lang="en-US" altLang="en-US" sz="1200">
                <a:solidFill>
                  <a:schemeClr val="tx1"/>
                </a:solidFill>
              </a:rPr>
              <a:pPr/>
              <a:t>44</a:t>
            </a:fld>
            <a:endParaRPr lang="en-US" altLang="en-US" sz="1200">
              <a:solidFill>
                <a:schemeClr val="tx1"/>
              </a:solidFill>
            </a:endParaRPr>
          </a:p>
        </p:txBody>
      </p:sp>
    </p:spTree>
    <p:extLst>
      <p:ext uri="{BB962C8B-B14F-4D97-AF65-F5344CB8AC3E}">
        <p14:creationId xmlns:p14="http://schemas.microsoft.com/office/powerpoint/2010/main" val="75007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038577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357268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79934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10244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46396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04486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383533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2367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46197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29108252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8439058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78651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p:txBody>
          <a:bodyPr/>
          <a:lstStyle>
            <a:lvl1pPr algn="ctr">
              <a:lnSpc>
                <a:spcPct val="90000"/>
              </a:lnSpc>
              <a:spcBef>
                <a:spcPct val="50000"/>
              </a:spcBef>
              <a:buClr>
                <a:schemeClr val="accent1"/>
              </a:buClr>
              <a:defRPr/>
            </a:lvl1pPr>
          </a:lstStyle>
          <a:p>
            <a:pPr>
              <a:buClr>
                <a:srgbClr val="4F81BD"/>
              </a:buClr>
              <a:defRPr/>
            </a:pPr>
            <a:endParaRPr lang="en-US"/>
          </a:p>
        </p:txBody>
      </p:sp>
      <p:sp>
        <p:nvSpPr>
          <p:cNvPr id="5" name="Rectangle 4"/>
          <p:cNvSpPr>
            <a:spLocks noGrp="1" noChangeArrowheads="1"/>
          </p:cNvSpPr>
          <p:nvPr>
            <p:ph type="sldNum" sz="quarter" idx="11"/>
          </p:nvPr>
        </p:nvSpPr>
        <p:spPr/>
        <p:txBody>
          <a:bodyPr/>
          <a:lstStyle>
            <a:lvl1pPr>
              <a:lnSpc>
                <a:spcPct val="90000"/>
              </a:lnSpc>
              <a:spcBef>
                <a:spcPct val="50000"/>
              </a:spcBef>
              <a:buClr>
                <a:schemeClr val="accent1"/>
              </a:buClr>
              <a:defRPr/>
            </a:lvl1pPr>
          </a:lstStyle>
          <a:p>
            <a:pPr>
              <a:buClr>
                <a:srgbClr val="4F81BD"/>
              </a:buClr>
              <a:defRPr/>
            </a:pPr>
            <a:fld id="{D2DCC439-79BB-6D4E-A101-BE7B57922B8C}" type="slidenum">
              <a:rPr lang="en-US"/>
              <a:pPr>
                <a:buClr>
                  <a:srgbClr val="4F81BD"/>
                </a:buClr>
                <a:defRPr/>
              </a:pPr>
              <a:t>‹#›</a:t>
            </a:fld>
            <a:endParaRPr lang="en-US"/>
          </a:p>
        </p:txBody>
      </p:sp>
      <p:sp>
        <p:nvSpPr>
          <p:cNvPr id="6" name="Rectangle 7"/>
          <p:cNvSpPr>
            <a:spLocks noGrp="1" noChangeArrowheads="1"/>
          </p:cNvSpPr>
          <p:nvPr>
            <p:ph type="ftr" sz="quarter" idx="12"/>
          </p:nvPr>
        </p:nvSpPr>
        <p:spPr/>
        <p:txBody>
          <a:bodyPr/>
          <a:lstStyle>
            <a:lvl1pPr>
              <a:lnSpc>
                <a:spcPct val="90000"/>
              </a:lnSpc>
              <a:spcBef>
                <a:spcPct val="50000"/>
              </a:spcBef>
              <a:buClr>
                <a:schemeClr val="accent1"/>
              </a:buClr>
              <a:defRPr/>
            </a:lvl1pPr>
          </a:lstStyle>
          <a:p>
            <a:pPr>
              <a:buClr>
                <a:srgbClr val="4F81BD"/>
              </a:buClr>
              <a:defRPr/>
            </a:pPr>
            <a:r>
              <a:rPr lang="en-US" dirty="0" smtClean="0"/>
              <a:t>Amazon Confidential</a:t>
            </a:r>
          </a:p>
          <a:p>
            <a:pPr>
              <a:buClr>
                <a:srgbClr val="4F81BD"/>
              </a:buClr>
              <a:defRPr/>
            </a:pPr>
            <a:endParaRPr lang="en-US" dirty="0"/>
          </a:p>
        </p:txBody>
      </p:sp>
    </p:spTree>
    <p:extLst>
      <p:ext uri="{BB962C8B-B14F-4D97-AF65-F5344CB8AC3E}">
        <p14:creationId xmlns:p14="http://schemas.microsoft.com/office/powerpoint/2010/main" val="56000770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7" name="Shape 7"/>
          <p:cNvSpPr>
            <a:spLocks noGrp="1"/>
          </p:cNvSpPr>
          <p:nvPr>
            <p:ph type="title"/>
          </p:nvPr>
        </p:nvSpPr>
        <p:spPr>
          <a:xfrm>
            <a:off x="389740" y="176212"/>
            <a:ext cx="8370482" cy="1023938"/>
          </a:xfrm>
          <a:prstGeom prst="rect">
            <a:avLst/>
          </a:prstGeom>
        </p:spPr>
        <p:txBody>
          <a:bodyPr/>
          <a:lstStyle>
            <a:lvl1pPr>
              <a:defRPr sz="3900" spc="-98">
                <a:latin typeface="+mj-lt"/>
                <a:ea typeface="+mj-ea"/>
                <a:cs typeface="+mj-cs"/>
                <a:sym typeface="Sketch Gothic Bold"/>
              </a:defRPr>
            </a:lvl1pPr>
          </a:lstStyle>
          <a:p>
            <a:pPr lvl="0">
              <a:defRPr sz="1800" spc="0">
                <a:solidFill>
                  <a:srgbClr val="000000"/>
                </a:solidFill>
                <a:uFillTx/>
              </a:defRPr>
            </a:pPr>
            <a:r>
              <a:rPr sz="3900" spc="-98">
                <a:solidFill>
                  <a:srgbClr val="FFFFFF"/>
                </a:solidFill>
                <a:uFill>
                  <a:solidFill>
                    <a:srgbClr val="FFFFFF"/>
                  </a:solidFill>
                </a:uFill>
              </a:rPr>
              <a:t>Title Text</a:t>
            </a:r>
          </a:p>
        </p:txBody>
      </p:sp>
    </p:spTree>
    <p:extLst>
      <p:ext uri="{BB962C8B-B14F-4D97-AF65-F5344CB8AC3E}">
        <p14:creationId xmlns:p14="http://schemas.microsoft.com/office/powerpoint/2010/main" val="13504637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105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60624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58631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97AA92-C7A3-449C-B236-5D0DEE29F3DD}" type="datetimeFigureOut">
              <a:rPr lang="en-US" smtClean="0"/>
              <a:t>11/13/2015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FCFD5-4B43-463C-BDBE-B480E9A70566}" type="slidenum">
              <a:rPr lang="en-US" smtClean="0"/>
              <a:t>‹#›</a:t>
            </a:fld>
            <a:endParaRPr lang="en-US"/>
          </a:p>
        </p:txBody>
      </p:sp>
    </p:spTree>
    <p:extLst>
      <p:ext uri="{BB962C8B-B14F-4D97-AF65-F5344CB8AC3E}">
        <p14:creationId xmlns:p14="http://schemas.microsoft.com/office/powerpoint/2010/main" val="24148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5281293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42614150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46828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11/13/2015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282547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9496"/>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97AA92-C7A3-449C-B236-5D0DEE29F3DD}" type="datetimeFigureOut">
              <a:rPr lang="en-US" smtClean="0"/>
              <a:t>11/13/2015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AFCFD5-4B43-463C-BDBE-B480E9A70566}" type="slidenum">
              <a:rPr lang="en-US" smtClean="0"/>
              <a:t>‹#›</a:t>
            </a:fld>
            <a:endParaRPr lang="en-US"/>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7982768" y="4779381"/>
            <a:ext cx="704032" cy="263798"/>
          </a:xfrm>
          <a:prstGeom prst="rect">
            <a:avLst/>
          </a:prstGeom>
        </p:spPr>
      </p:pic>
    </p:spTree>
    <p:extLst>
      <p:ext uri="{BB962C8B-B14F-4D97-AF65-F5344CB8AC3E}">
        <p14:creationId xmlns:p14="http://schemas.microsoft.com/office/powerpoint/2010/main" val="21021986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6" r:id="rId12"/>
    <p:sldLayoutId id="2147483677" r:id="rId13"/>
  </p:sldLayoutIdLst>
  <p:timing>
    <p:tnLst>
      <p:par>
        <p:cTn id="1" dur="indefinite" restart="never" nodeType="tmRoot"/>
      </p:par>
    </p:tnLst>
  </p:timing>
  <p:txStyles>
    <p:titleStyle>
      <a:lvl1pPr algn="l" defTabSz="914400" rtl="0" eaLnBrk="1" latinLnBrk="0" hangingPunct="1">
        <a:spcBef>
          <a:spcPct val="0"/>
        </a:spcBef>
        <a:buNone/>
        <a:defRPr sz="28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54.66.174.113/ganglia/" TargetMode="External"/><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alf Sunburst.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8400" y="0"/>
            <a:ext cx="2895600" cy="1563733"/>
          </a:xfrm>
          <a:prstGeom prst="rect">
            <a:avLst/>
          </a:prstGeom>
        </p:spPr>
      </p:pic>
      <p:pic>
        <p:nvPicPr>
          <p:cNvPr id="7" name="Picture 6"/>
          <p:cNvPicPr>
            <a:picLocks noChangeAspect="1"/>
          </p:cNvPicPr>
          <p:nvPr/>
        </p:nvPicPr>
        <p:blipFill>
          <a:blip r:embed="rId4"/>
          <a:stretch>
            <a:fillRect/>
          </a:stretch>
        </p:blipFill>
        <p:spPr>
          <a:xfrm>
            <a:off x="1143000" y="666750"/>
            <a:ext cx="3578125" cy="1340709"/>
          </a:xfrm>
          <a:prstGeom prst="rect">
            <a:avLst/>
          </a:prstGeom>
        </p:spPr>
      </p:pic>
      <p:pic>
        <p:nvPicPr>
          <p:cNvPr id="3" name="Picture 2" descr="White RoadR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33551"/>
            <a:ext cx="9144000" cy="3409950"/>
          </a:xfrm>
          <a:prstGeom prst="rect">
            <a:avLst/>
          </a:prstGeom>
        </p:spPr>
      </p:pic>
      <p:sp>
        <p:nvSpPr>
          <p:cNvPr id="5" name="Subtitle 4"/>
          <p:cNvSpPr>
            <a:spLocks noGrp="1"/>
          </p:cNvSpPr>
          <p:nvPr>
            <p:ph type="subTitle" idx="1"/>
          </p:nvPr>
        </p:nvSpPr>
        <p:spPr>
          <a:xfrm>
            <a:off x="1219200" y="2324100"/>
            <a:ext cx="6400800" cy="1314450"/>
          </a:xfrm>
        </p:spPr>
        <p:txBody>
          <a:bodyPr/>
          <a:lstStyle/>
          <a:p>
            <a:r>
              <a:rPr lang="en-US" b="1" dirty="0" smtClean="0">
                <a:solidFill>
                  <a:schemeClr val="tx1"/>
                </a:solidFill>
              </a:rPr>
              <a:t>Cloud HPC at AWS</a:t>
            </a:r>
            <a:endParaRPr lang="en-US" b="1" dirty="0">
              <a:solidFill>
                <a:schemeClr val="tx1"/>
              </a:solidFill>
            </a:endParaRPr>
          </a:p>
        </p:txBody>
      </p:sp>
      <p:sp>
        <p:nvSpPr>
          <p:cNvPr id="6" name="Rectangle 5"/>
          <p:cNvSpPr/>
          <p:nvPr/>
        </p:nvSpPr>
        <p:spPr>
          <a:xfrm>
            <a:off x="7772400" y="4171950"/>
            <a:ext cx="1066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19200" y="2800350"/>
            <a:ext cx="5257800" cy="369332"/>
          </a:xfrm>
          <a:prstGeom prst="rect">
            <a:avLst/>
          </a:prstGeom>
          <a:noFill/>
        </p:spPr>
        <p:txBody>
          <a:bodyPr wrap="square" rtlCol="0">
            <a:spAutoFit/>
          </a:bodyPr>
          <a:lstStyle/>
          <a:p>
            <a:r>
              <a:rPr lang="en-US" dirty="0" smtClean="0">
                <a:solidFill>
                  <a:schemeClr val="bg1">
                    <a:lumMod val="50000"/>
                  </a:schemeClr>
                </a:solidFill>
                <a:latin typeface="Arial"/>
                <a:cs typeface="Arial"/>
              </a:rPr>
              <a:t>Dr. Jeffrey Layton, Principal Architect - HPC</a:t>
            </a:r>
          </a:p>
        </p:txBody>
      </p:sp>
      <p:sp>
        <p:nvSpPr>
          <p:cNvPr id="9" name="TextBox 8"/>
          <p:cNvSpPr txBox="1"/>
          <p:nvPr/>
        </p:nvSpPr>
        <p:spPr>
          <a:xfrm>
            <a:off x="1219200" y="3406973"/>
            <a:ext cx="3657600" cy="307777"/>
          </a:xfrm>
          <a:prstGeom prst="rect">
            <a:avLst/>
          </a:prstGeom>
          <a:noFill/>
        </p:spPr>
        <p:txBody>
          <a:bodyPr wrap="square" rtlCol="0">
            <a:spAutoFit/>
          </a:bodyPr>
          <a:lstStyle/>
          <a:p>
            <a:r>
              <a:rPr lang="en-US" sz="1400" smtClean="0">
                <a:solidFill>
                  <a:schemeClr val="bg1">
                    <a:lumMod val="50000"/>
                  </a:schemeClr>
                </a:solidFill>
                <a:latin typeface="Arial"/>
                <a:cs typeface="Arial"/>
              </a:rPr>
              <a:t>November, </a:t>
            </a:r>
            <a:r>
              <a:rPr lang="en-US" sz="1400" dirty="0" smtClean="0">
                <a:solidFill>
                  <a:schemeClr val="bg1">
                    <a:lumMod val="50000"/>
                  </a:schemeClr>
                </a:solidFill>
                <a:latin typeface="Arial"/>
                <a:cs typeface="Arial"/>
              </a:rPr>
              <a:t>2015</a:t>
            </a:r>
            <a:endParaRPr lang="en-US" sz="1400" dirty="0">
              <a:solidFill>
                <a:schemeClr val="bg1">
                  <a:lumMod val="50000"/>
                </a:schemeClr>
              </a:solidFill>
              <a:latin typeface="Arial"/>
              <a:cs typeface="Arial"/>
            </a:endParaRPr>
          </a:p>
        </p:txBody>
      </p:sp>
      <p:sp>
        <p:nvSpPr>
          <p:cNvPr id="2" name="Rectangle 1"/>
          <p:cNvSpPr/>
          <p:nvPr/>
        </p:nvSpPr>
        <p:spPr>
          <a:xfrm>
            <a:off x="8839200" y="1733550"/>
            <a:ext cx="304800" cy="609600"/>
          </a:xfrm>
          <a:prstGeom prst="rect">
            <a:avLst/>
          </a:prstGeom>
          <a:solidFill>
            <a:schemeClr val="bg1"/>
          </a:solidFill>
        </p:spPr>
        <p:txBody>
          <a:bodyPr rtlCol="0" anchor="ctr">
            <a:spAutoFit/>
          </a:bodyPr>
          <a:lstStyle/>
          <a:p>
            <a:pPr algn="ctr"/>
            <a:endParaRPr lang="en-US" dirty="0">
              <a:latin typeface="Arial"/>
              <a:cs typeface="Arial"/>
            </a:endParaRPr>
          </a:p>
        </p:txBody>
      </p:sp>
      <p:pic>
        <p:nvPicPr>
          <p:cNvPr id="13" name="Picture 12" descr="Clouds No BG.pn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524536" y="540197"/>
            <a:ext cx="2619464" cy="1576756"/>
          </a:xfrm>
          <a:prstGeom prst="rect">
            <a:avLst/>
          </a:prstGeom>
        </p:spPr>
      </p:pic>
    </p:spTree>
    <p:extLst>
      <p:ext uri="{BB962C8B-B14F-4D97-AF65-F5344CB8AC3E}">
        <p14:creationId xmlns:p14="http://schemas.microsoft.com/office/powerpoint/2010/main" val="1349921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2675904" y="1276350"/>
              <a:ext cx="3792193" cy="584775"/>
            </a:xfrm>
            <a:prstGeom prst="rect">
              <a:avLst/>
            </a:prstGeom>
            <a:noFill/>
          </p:spPr>
          <p:txBody>
            <a:bodyPr wrap="none" rtlCol="0">
              <a:spAutoFit/>
            </a:bodyPr>
            <a:lstStyle/>
            <a:p>
              <a:pPr algn="ctr"/>
              <a:r>
                <a:rPr lang="en-US" sz="3200" b="1" dirty="0" smtClean="0">
                  <a:latin typeface="Arial"/>
                  <a:cs typeface="Arial"/>
                </a:rPr>
                <a:t>HPC Architectures</a:t>
              </a:r>
            </a:p>
          </p:txBody>
        </p:sp>
      </p:grpSp>
    </p:spTree>
    <p:extLst>
      <p:ext uri="{BB962C8B-B14F-4D97-AF65-F5344CB8AC3E}">
        <p14:creationId xmlns:p14="http://schemas.microsoft.com/office/powerpoint/2010/main" val="2968024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HPC Architecture – Phases of Deployment</a:t>
            </a:r>
            <a:endParaRPr lang="en-US" dirty="0"/>
          </a:p>
        </p:txBody>
      </p:sp>
      <p:sp>
        <p:nvSpPr>
          <p:cNvPr id="3" name="Content Placeholder 2"/>
          <p:cNvSpPr>
            <a:spLocks noGrp="1"/>
          </p:cNvSpPr>
          <p:nvPr>
            <p:ph idx="1"/>
          </p:nvPr>
        </p:nvSpPr>
        <p:spPr>
          <a:xfrm>
            <a:off x="457200" y="1200151"/>
            <a:ext cx="4267200" cy="3394472"/>
          </a:xfrm>
        </p:spPr>
        <p:txBody>
          <a:bodyPr>
            <a:normAutofit/>
          </a:bodyPr>
          <a:lstStyle/>
          <a:p>
            <a:r>
              <a:rPr lang="en-US" dirty="0" smtClean="0"/>
              <a:t>Fork lift</a:t>
            </a:r>
          </a:p>
          <a:p>
            <a:pPr lvl="1"/>
            <a:r>
              <a:rPr lang="en-US" dirty="0"/>
              <a:t>M</a:t>
            </a:r>
            <a:r>
              <a:rPr lang="en-US" dirty="0" smtClean="0"/>
              <a:t>ake it look like </a:t>
            </a:r>
            <a:r>
              <a:rPr lang="en-US" dirty="0" err="1" smtClean="0"/>
              <a:t>on-premise</a:t>
            </a:r>
            <a:endParaRPr lang="en-US" dirty="0" smtClean="0"/>
          </a:p>
          <a:p>
            <a:r>
              <a:rPr lang="en-US" dirty="0" smtClean="0"/>
              <a:t>Cloud “port”</a:t>
            </a:r>
          </a:p>
          <a:p>
            <a:pPr lvl="1"/>
            <a:r>
              <a:rPr lang="en-US" dirty="0" smtClean="0"/>
              <a:t>Adapt to cloud features</a:t>
            </a:r>
          </a:p>
          <a:p>
            <a:pPr lvl="2"/>
            <a:r>
              <a:rPr lang="en-US" dirty="0" err="1" smtClean="0"/>
              <a:t>Autoscaling</a:t>
            </a:r>
            <a:endParaRPr lang="en-US" dirty="0"/>
          </a:p>
          <a:p>
            <a:pPr lvl="2"/>
            <a:r>
              <a:rPr lang="en-US" dirty="0" smtClean="0"/>
              <a:t>Spot</a:t>
            </a:r>
          </a:p>
          <a:p>
            <a:r>
              <a:rPr lang="en-US" dirty="0" smtClean="0"/>
              <a:t>Born in the Cloud</a:t>
            </a:r>
          </a:p>
          <a:p>
            <a:r>
              <a:rPr lang="en-US" dirty="0" smtClean="0"/>
              <a:t>Rethink application</a:t>
            </a:r>
          </a:p>
        </p:txBody>
      </p:sp>
      <p:sp>
        <p:nvSpPr>
          <p:cNvPr id="5" name="Content Placeholder 2"/>
          <p:cNvSpPr txBox="1">
            <a:spLocks/>
          </p:cNvSpPr>
          <p:nvPr/>
        </p:nvSpPr>
        <p:spPr>
          <a:xfrm>
            <a:off x="4953000" y="895350"/>
            <a:ext cx="3733800" cy="2057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i="1" dirty="0" smtClean="0"/>
              <a:t>You must think in “cloud”</a:t>
            </a:r>
          </a:p>
          <a:p>
            <a:pPr marL="0" indent="0">
              <a:buNone/>
            </a:pPr>
            <a:r>
              <a:rPr lang="en-US" sz="1400" i="1" dirty="0" smtClean="0"/>
              <a:t>You cannot think in “on-</a:t>
            </a:r>
            <a:r>
              <a:rPr lang="en-US" sz="1400" i="1" dirty="0" err="1" smtClean="0"/>
              <a:t>prem</a:t>
            </a:r>
            <a:r>
              <a:rPr lang="en-US" sz="1400" i="1" dirty="0" smtClean="0"/>
              <a:t>” and transpose</a:t>
            </a:r>
          </a:p>
          <a:p>
            <a:pPr marL="0" indent="0">
              <a:buNone/>
            </a:pPr>
            <a:r>
              <a:rPr lang="en-US" sz="1400" i="1" dirty="0" smtClean="0"/>
              <a:t>You </a:t>
            </a:r>
            <a:r>
              <a:rPr lang="en-US" sz="1400" i="1" dirty="0"/>
              <a:t>m</a:t>
            </a:r>
            <a:r>
              <a:rPr lang="en-US" sz="1400" i="1" dirty="0" smtClean="0"/>
              <a:t>ust think in “cloud”</a:t>
            </a:r>
          </a:p>
          <a:p>
            <a:pPr marL="0" indent="0">
              <a:buNone/>
            </a:pPr>
            <a:r>
              <a:rPr lang="en-US" sz="1400" i="1" dirty="0" smtClean="0"/>
              <a:t>Do you think you can do that Mr. Gant?</a:t>
            </a:r>
          </a:p>
        </p:txBody>
      </p:sp>
      <p:pic>
        <p:nvPicPr>
          <p:cNvPr id="1026" name="Picture 2" descr="http://upload.wikimedia.org/wikipedia/en/3/33/MiG-31_Firef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2074862"/>
            <a:ext cx="2946400" cy="186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395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HPC Architecture</a:t>
            </a:r>
            <a:endParaRPr lang="en-US" dirty="0"/>
          </a:p>
        </p:txBody>
      </p:sp>
      <p:grpSp>
        <p:nvGrpSpPr>
          <p:cNvPr id="4" name="Group 3"/>
          <p:cNvGrpSpPr/>
          <p:nvPr/>
        </p:nvGrpSpPr>
        <p:grpSpPr>
          <a:xfrm>
            <a:off x="838199" y="1809750"/>
            <a:ext cx="1065695" cy="304800"/>
            <a:chOff x="838199" y="971550"/>
            <a:chExt cx="1065695" cy="304800"/>
          </a:xfrm>
        </p:grpSpPr>
        <p:sp>
          <p:nvSpPr>
            <p:cNvPr id="5" name="Rectangle 4"/>
            <p:cNvSpPr/>
            <p:nvPr/>
          </p:nvSpPr>
          <p:spPr>
            <a:xfrm>
              <a:off x="838199" y="9715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6" name="TextBox 5"/>
            <p:cNvSpPr txBox="1"/>
            <p:nvPr/>
          </p:nvSpPr>
          <p:spPr>
            <a:xfrm>
              <a:off x="950892" y="971550"/>
              <a:ext cx="845103" cy="230832"/>
            </a:xfrm>
            <a:prstGeom prst="rect">
              <a:avLst/>
            </a:prstGeom>
            <a:noFill/>
          </p:spPr>
          <p:txBody>
            <a:bodyPr wrap="none" rtlCol="0">
              <a:spAutoFit/>
            </a:bodyPr>
            <a:lstStyle/>
            <a:p>
              <a:pPr algn="ctr"/>
              <a:r>
                <a:rPr lang="en-US" sz="900" dirty="0" smtClean="0">
                  <a:latin typeface="Arial"/>
                  <a:cs typeface="Arial"/>
                </a:rPr>
                <a:t>Master Node</a:t>
              </a:r>
            </a:p>
          </p:txBody>
        </p:sp>
      </p:grpSp>
      <p:grpSp>
        <p:nvGrpSpPr>
          <p:cNvPr id="7" name="Group 6"/>
          <p:cNvGrpSpPr/>
          <p:nvPr/>
        </p:nvGrpSpPr>
        <p:grpSpPr>
          <a:xfrm>
            <a:off x="234972" y="2647950"/>
            <a:ext cx="1065695" cy="304800"/>
            <a:chOff x="221587" y="1809750"/>
            <a:chExt cx="1065695" cy="304800"/>
          </a:xfrm>
        </p:grpSpPr>
        <p:sp>
          <p:nvSpPr>
            <p:cNvPr id="8" name="Rectangle 7"/>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9" name="TextBox 8"/>
            <p:cNvSpPr txBox="1"/>
            <p:nvPr/>
          </p:nvSpPr>
          <p:spPr>
            <a:xfrm>
              <a:off x="268356" y="1809750"/>
              <a:ext cx="960519" cy="230832"/>
            </a:xfrm>
            <a:prstGeom prst="rect">
              <a:avLst/>
            </a:prstGeom>
            <a:noFill/>
          </p:spPr>
          <p:txBody>
            <a:bodyPr wrap="none" rtlCol="0">
              <a:spAutoFit/>
            </a:bodyPr>
            <a:lstStyle/>
            <a:p>
              <a:pPr algn="ctr"/>
              <a:r>
                <a:rPr lang="en-US" sz="900" dirty="0" smtClean="0">
                  <a:latin typeface="Arial"/>
                  <a:cs typeface="Arial"/>
                </a:rPr>
                <a:t>Compute Node</a:t>
              </a:r>
            </a:p>
          </p:txBody>
        </p:sp>
      </p:grpSp>
      <p:grpSp>
        <p:nvGrpSpPr>
          <p:cNvPr id="10" name="Group 9"/>
          <p:cNvGrpSpPr/>
          <p:nvPr/>
        </p:nvGrpSpPr>
        <p:grpSpPr>
          <a:xfrm>
            <a:off x="1480941" y="2647950"/>
            <a:ext cx="1065695" cy="304800"/>
            <a:chOff x="221587" y="1809750"/>
            <a:chExt cx="1065695" cy="304800"/>
          </a:xfrm>
        </p:grpSpPr>
        <p:sp>
          <p:nvSpPr>
            <p:cNvPr id="11" name="Rectangle 10"/>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12" name="TextBox 11"/>
            <p:cNvSpPr txBox="1"/>
            <p:nvPr/>
          </p:nvSpPr>
          <p:spPr>
            <a:xfrm>
              <a:off x="268356" y="1809750"/>
              <a:ext cx="960519" cy="230832"/>
            </a:xfrm>
            <a:prstGeom prst="rect">
              <a:avLst/>
            </a:prstGeom>
            <a:noFill/>
          </p:spPr>
          <p:txBody>
            <a:bodyPr wrap="none" rtlCol="0">
              <a:spAutoFit/>
            </a:bodyPr>
            <a:lstStyle/>
            <a:p>
              <a:pPr algn="ctr"/>
              <a:r>
                <a:rPr lang="en-US" sz="900" dirty="0" smtClean="0">
                  <a:latin typeface="Arial"/>
                  <a:cs typeface="Arial"/>
                </a:rPr>
                <a:t>Compute Node</a:t>
              </a:r>
            </a:p>
          </p:txBody>
        </p:sp>
      </p:grpSp>
      <p:grpSp>
        <p:nvGrpSpPr>
          <p:cNvPr id="13" name="Group 12"/>
          <p:cNvGrpSpPr/>
          <p:nvPr/>
        </p:nvGrpSpPr>
        <p:grpSpPr>
          <a:xfrm>
            <a:off x="234972" y="3105150"/>
            <a:ext cx="1065695" cy="304800"/>
            <a:chOff x="221587" y="1809750"/>
            <a:chExt cx="1065695" cy="304800"/>
          </a:xfrm>
        </p:grpSpPr>
        <p:sp>
          <p:nvSpPr>
            <p:cNvPr id="14" name="Rectangle 13"/>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15" name="TextBox 14"/>
            <p:cNvSpPr txBox="1"/>
            <p:nvPr/>
          </p:nvSpPr>
          <p:spPr>
            <a:xfrm>
              <a:off x="268356" y="1809750"/>
              <a:ext cx="960519" cy="230832"/>
            </a:xfrm>
            <a:prstGeom prst="rect">
              <a:avLst/>
            </a:prstGeom>
            <a:noFill/>
          </p:spPr>
          <p:txBody>
            <a:bodyPr wrap="none" rtlCol="0">
              <a:spAutoFit/>
            </a:bodyPr>
            <a:lstStyle/>
            <a:p>
              <a:pPr algn="ctr"/>
              <a:r>
                <a:rPr lang="en-US" sz="900" dirty="0" smtClean="0">
                  <a:latin typeface="Arial"/>
                  <a:cs typeface="Arial"/>
                </a:rPr>
                <a:t>Compute Node</a:t>
              </a:r>
            </a:p>
          </p:txBody>
        </p:sp>
      </p:grpSp>
      <p:grpSp>
        <p:nvGrpSpPr>
          <p:cNvPr id="16" name="Group 15"/>
          <p:cNvGrpSpPr/>
          <p:nvPr/>
        </p:nvGrpSpPr>
        <p:grpSpPr>
          <a:xfrm>
            <a:off x="1480941" y="3105150"/>
            <a:ext cx="1065695" cy="304800"/>
            <a:chOff x="221587" y="1809750"/>
            <a:chExt cx="1065695" cy="304800"/>
          </a:xfrm>
        </p:grpSpPr>
        <p:sp>
          <p:nvSpPr>
            <p:cNvPr id="17" name="Rectangle 16"/>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18" name="TextBox 17"/>
            <p:cNvSpPr txBox="1"/>
            <p:nvPr/>
          </p:nvSpPr>
          <p:spPr>
            <a:xfrm>
              <a:off x="268356" y="1809750"/>
              <a:ext cx="960519" cy="230832"/>
            </a:xfrm>
            <a:prstGeom prst="rect">
              <a:avLst/>
            </a:prstGeom>
            <a:noFill/>
          </p:spPr>
          <p:txBody>
            <a:bodyPr wrap="none" rtlCol="0">
              <a:spAutoFit/>
            </a:bodyPr>
            <a:lstStyle/>
            <a:p>
              <a:pPr algn="ctr"/>
              <a:r>
                <a:rPr lang="en-US" sz="900" dirty="0" smtClean="0">
                  <a:latin typeface="Arial"/>
                  <a:cs typeface="Arial"/>
                </a:rPr>
                <a:t>Compute Node</a:t>
              </a:r>
            </a:p>
          </p:txBody>
        </p:sp>
      </p:grpSp>
      <p:grpSp>
        <p:nvGrpSpPr>
          <p:cNvPr id="19" name="Group 18"/>
          <p:cNvGrpSpPr/>
          <p:nvPr/>
        </p:nvGrpSpPr>
        <p:grpSpPr>
          <a:xfrm>
            <a:off x="761999" y="2114550"/>
            <a:ext cx="1219201" cy="990600"/>
            <a:chOff x="761999" y="1276350"/>
            <a:chExt cx="1219201" cy="990600"/>
          </a:xfrm>
        </p:grpSpPr>
        <p:cxnSp>
          <p:nvCxnSpPr>
            <p:cNvPr id="20" name="Straight Connector 19"/>
            <p:cNvCxnSpPr/>
            <p:nvPr/>
          </p:nvCxnSpPr>
          <p:spPr>
            <a:xfrm>
              <a:off x="1371600" y="1276350"/>
              <a:ext cx="0" cy="914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61999" y="2190750"/>
              <a:ext cx="1219201" cy="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67820" y="2114550"/>
              <a:ext cx="0" cy="152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981200" y="2114550"/>
              <a:ext cx="0" cy="152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761998" y="3028950"/>
            <a:ext cx="1219201" cy="1447800"/>
            <a:chOff x="761998" y="2190750"/>
            <a:chExt cx="1219201" cy="1447800"/>
          </a:xfrm>
        </p:grpSpPr>
        <p:cxnSp>
          <p:nvCxnSpPr>
            <p:cNvPr id="25" name="Straight Connector 24"/>
            <p:cNvCxnSpPr/>
            <p:nvPr/>
          </p:nvCxnSpPr>
          <p:spPr>
            <a:xfrm>
              <a:off x="1371600" y="2190750"/>
              <a:ext cx="0" cy="914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1998" y="3105150"/>
              <a:ext cx="1219201" cy="533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27" name="TextBox 26"/>
            <p:cNvSpPr txBox="1"/>
            <p:nvPr/>
          </p:nvSpPr>
          <p:spPr>
            <a:xfrm>
              <a:off x="822658" y="3105150"/>
              <a:ext cx="1096775" cy="415498"/>
            </a:xfrm>
            <a:prstGeom prst="rect">
              <a:avLst/>
            </a:prstGeom>
            <a:noFill/>
          </p:spPr>
          <p:txBody>
            <a:bodyPr wrap="none" rtlCol="0">
              <a:spAutoFit/>
            </a:bodyPr>
            <a:lstStyle/>
            <a:p>
              <a:pPr algn="ctr"/>
              <a:r>
                <a:rPr lang="en-US" sz="1050" b="1" dirty="0" smtClean="0">
                  <a:latin typeface="Arial"/>
                  <a:cs typeface="Arial"/>
                </a:rPr>
                <a:t>Storage</a:t>
              </a:r>
            </a:p>
            <a:p>
              <a:pPr algn="ctr"/>
              <a:r>
                <a:rPr lang="en-US" sz="1050" b="1" dirty="0" smtClean="0">
                  <a:latin typeface="Arial"/>
                  <a:cs typeface="Arial"/>
                </a:rPr>
                <a:t>(NFS, Parallel)</a:t>
              </a:r>
            </a:p>
          </p:txBody>
        </p:sp>
      </p:grpSp>
      <p:grpSp>
        <p:nvGrpSpPr>
          <p:cNvPr id="28" name="Group 27"/>
          <p:cNvGrpSpPr/>
          <p:nvPr/>
        </p:nvGrpSpPr>
        <p:grpSpPr>
          <a:xfrm>
            <a:off x="6181241" y="1809750"/>
            <a:ext cx="2366789" cy="2667000"/>
            <a:chOff x="6181241" y="1428750"/>
            <a:chExt cx="2366789" cy="2667000"/>
          </a:xfrm>
        </p:grpSpPr>
        <p:grpSp>
          <p:nvGrpSpPr>
            <p:cNvPr id="29" name="Group 28"/>
            <p:cNvGrpSpPr/>
            <p:nvPr/>
          </p:nvGrpSpPr>
          <p:grpSpPr>
            <a:xfrm>
              <a:off x="6781800" y="1428750"/>
              <a:ext cx="1101740" cy="304800"/>
              <a:chOff x="802154" y="971550"/>
              <a:chExt cx="1101740" cy="304800"/>
            </a:xfrm>
          </p:grpSpPr>
          <p:sp>
            <p:nvSpPr>
              <p:cNvPr id="51" name="Rectangle 50"/>
              <p:cNvSpPr/>
              <p:nvPr/>
            </p:nvSpPr>
            <p:spPr>
              <a:xfrm>
                <a:off x="838199" y="9715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52" name="TextBox 51"/>
              <p:cNvSpPr txBox="1"/>
              <p:nvPr/>
            </p:nvSpPr>
            <p:spPr>
              <a:xfrm>
                <a:off x="802154" y="971550"/>
                <a:ext cx="1005403" cy="230832"/>
              </a:xfrm>
              <a:prstGeom prst="rect">
                <a:avLst/>
              </a:prstGeom>
              <a:noFill/>
            </p:spPr>
            <p:txBody>
              <a:bodyPr wrap="none" rtlCol="0">
                <a:spAutoFit/>
              </a:bodyPr>
              <a:lstStyle/>
              <a:p>
                <a:r>
                  <a:rPr lang="en-US" sz="900" dirty="0" smtClean="0">
                    <a:latin typeface="Arial"/>
                    <a:cs typeface="Arial"/>
                  </a:rPr>
                  <a:t>Master Instance</a:t>
                </a:r>
              </a:p>
            </p:txBody>
          </p:sp>
        </p:grpSp>
        <p:grpSp>
          <p:nvGrpSpPr>
            <p:cNvPr id="30" name="Group 29"/>
            <p:cNvGrpSpPr/>
            <p:nvPr/>
          </p:nvGrpSpPr>
          <p:grpSpPr>
            <a:xfrm>
              <a:off x="6181241" y="2266950"/>
              <a:ext cx="1120820" cy="304800"/>
              <a:chOff x="188210" y="1809750"/>
              <a:chExt cx="1120820" cy="304800"/>
            </a:xfrm>
          </p:grpSpPr>
          <p:sp>
            <p:nvSpPr>
              <p:cNvPr id="49" name="Rectangle 48"/>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50" name="TextBox 49"/>
              <p:cNvSpPr txBox="1"/>
              <p:nvPr/>
            </p:nvSpPr>
            <p:spPr>
              <a:xfrm>
                <a:off x="188210" y="1809750"/>
                <a:ext cx="1120820" cy="230832"/>
              </a:xfrm>
              <a:prstGeom prst="rect">
                <a:avLst/>
              </a:prstGeom>
              <a:noFill/>
            </p:spPr>
            <p:txBody>
              <a:bodyPr wrap="none" rtlCol="0">
                <a:spAutoFit/>
              </a:bodyPr>
              <a:lstStyle/>
              <a:p>
                <a:pPr algn="ctr"/>
                <a:r>
                  <a:rPr lang="en-US" sz="900" dirty="0" smtClean="0">
                    <a:latin typeface="Arial"/>
                    <a:cs typeface="Arial"/>
                  </a:rPr>
                  <a:t>Compute Instance</a:t>
                </a:r>
              </a:p>
            </p:txBody>
          </p:sp>
        </p:grpSp>
        <p:grpSp>
          <p:nvGrpSpPr>
            <p:cNvPr id="31" name="Group 30"/>
            <p:cNvGrpSpPr/>
            <p:nvPr/>
          </p:nvGrpSpPr>
          <p:grpSpPr>
            <a:xfrm>
              <a:off x="7427210" y="2266950"/>
              <a:ext cx="1120820" cy="304800"/>
              <a:chOff x="188210" y="1809750"/>
              <a:chExt cx="1120820" cy="304800"/>
            </a:xfrm>
          </p:grpSpPr>
          <p:sp>
            <p:nvSpPr>
              <p:cNvPr id="47" name="Rectangle 46"/>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8" name="TextBox 47"/>
              <p:cNvSpPr txBox="1"/>
              <p:nvPr/>
            </p:nvSpPr>
            <p:spPr>
              <a:xfrm>
                <a:off x="188210" y="1809750"/>
                <a:ext cx="1120820" cy="230832"/>
              </a:xfrm>
              <a:prstGeom prst="rect">
                <a:avLst/>
              </a:prstGeom>
              <a:noFill/>
            </p:spPr>
            <p:txBody>
              <a:bodyPr wrap="none" rtlCol="0">
                <a:spAutoFit/>
              </a:bodyPr>
              <a:lstStyle/>
              <a:p>
                <a:pPr algn="ctr"/>
                <a:r>
                  <a:rPr lang="en-US" sz="900" dirty="0" smtClean="0">
                    <a:latin typeface="Arial"/>
                    <a:cs typeface="Arial"/>
                  </a:rPr>
                  <a:t>Compute Instance</a:t>
                </a:r>
              </a:p>
            </p:txBody>
          </p:sp>
        </p:grpSp>
        <p:grpSp>
          <p:nvGrpSpPr>
            <p:cNvPr id="32" name="Group 31"/>
            <p:cNvGrpSpPr/>
            <p:nvPr/>
          </p:nvGrpSpPr>
          <p:grpSpPr>
            <a:xfrm>
              <a:off x="6181241" y="2724150"/>
              <a:ext cx="1120820" cy="304800"/>
              <a:chOff x="188210" y="1809750"/>
              <a:chExt cx="1120820" cy="304800"/>
            </a:xfrm>
          </p:grpSpPr>
          <p:sp>
            <p:nvSpPr>
              <p:cNvPr id="45" name="Rectangle 44"/>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6" name="TextBox 45"/>
              <p:cNvSpPr txBox="1"/>
              <p:nvPr/>
            </p:nvSpPr>
            <p:spPr>
              <a:xfrm>
                <a:off x="188210" y="1809750"/>
                <a:ext cx="1120820" cy="230832"/>
              </a:xfrm>
              <a:prstGeom prst="rect">
                <a:avLst/>
              </a:prstGeom>
              <a:noFill/>
            </p:spPr>
            <p:txBody>
              <a:bodyPr wrap="none" rtlCol="0">
                <a:spAutoFit/>
              </a:bodyPr>
              <a:lstStyle/>
              <a:p>
                <a:pPr algn="ctr"/>
                <a:r>
                  <a:rPr lang="en-US" sz="900" dirty="0" smtClean="0">
                    <a:latin typeface="Arial"/>
                    <a:cs typeface="Arial"/>
                  </a:rPr>
                  <a:t>Compute Instance</a:t>
                </a:r>
              </a:p>
            </p:txBody>
          </p:sp>
        </p:grpSp>
        <p:grpSp>
          <p:nvGrpSpPr>
            <p:cNvPr id="33" name="Group 32"/>
            <p:cNvGrpSpPr/>
            <p:nvPr/>
          </p:nvGrpSpPr>
          <p:grpSpPr>
            <a:xfrm>
              <a:off x="7427206" y="2724150"/>
              <a:ext cx="1120821" cy="304800"/>
              <a:chOff x="188206" y="1809750"/>
              <a:chExt cx="1120821" cy="304800"/>
            </a:xfrm>
          </p:grpSpPr>
          <p:sp>
            <p:nvSpPr>
              <p:cNvPr id="43" name="Rectangle 42"/>
              <p:cNvSpPr/>
              <p:nvPr/>
            </p:nvSpPr>
            <p:spPr>
              <a:xfrm>
                <a:off x="221587" y="18097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4" name="TextBox 43"/>
              <p:cNvSpPr txBox="1"/>
              <p:nvPr/>
            </p:nvSpPr>
            <p:spPr>
              <a:xfrm>
                <a:off x="188206" y="1809750"/>
                <a:ext cx="1120821" cy="230832"/>
              </a:xfrm>
              <a:prstGeom prst="rect">
                <a:avLst/>
              </a:prstGeom>
              <a:noFill/>
            </p:spPr>
            <p:txBody>
              <a:bodyPr wrap="none" rtlCol="0">
                <a:spAutoFit/>
              </a:bodyPr>
              <a:lstStyle/>
              <a:p>
                <a:pPr algn="ctr"/>
                <a:r>
                  <a:rPr lang="en-US" sz="900" dirty="0" smtClean="0">
                    <a:latin typeface="Arial"/>
                    <a:cs typeface="Arial"/>
                  </a:rPr>
                  <a:t>Compute Instance</a:t>
                </a:r>
              </a:p>
            </p:txBody>
          </p:sp>
        </p:grpSp>
        <p:grpSp>
          <p:nvGrpSpPr>
            <p:cNvPr id="34" name="Group 33"/>
            <p:cNvGrpSpPr/>
            <p:nvPr/>
          </p:nvGrpSpPr>
          <p:grpSpPr>
            <a:xfrm>
              <a:off x="6705600" y="1733550"/>
              <a:ext cx="1255246" cy="990600"/>
              <a:chOff x="725954" y="1276350"/>
              <a:chExt cx="1255246" cy="990600"/>
            </a:xfrm>
          </p:grpSpPr>
          <p:cxnSp>
            <p:nvCxnSpPr>
              <p:cNvPr id="39" name="Straight Connector 38"/>
              <p:cNvCxnSpPr/>
              <p:nvPr/>
            </p:nvCxnSpPr>
            <p:spPr>
              <a:xfrm>
                <a:off x="1371600" y="1276350"/>
                <a:ext cx="0" cy="914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25954" y="2190750"/>
                <a:ext cx="1255246" cy="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25954" y="2114550"/>
                <a:ext cx="0" cy="152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981200" y="2114550"/>
                <a:ext cx="0" cy="152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6741644" y="2647950"/>
              <a:ext cx="1219201" cy="1447800"/>
              <a:chOff x="761998" y="2190750"/>
              <a:chExt cx="1219201" cy="1447800"/>
            </a:xfrm>
          </p:grpSpPr>
          <p:cxnSp>
            <p:nvCxnSpPr>
              <p:cNvPr id="36" name="Straight Connector 35"/>
              <p:cNvCxnSpPr/>
              <p:nvPr/>
            </p:nvCxnSpPr>
            <p:spPr>
              <a:xfrm>
                <a:off x="1371600" y="2190750"/>
                <a:ext cx="0" cy="914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761998" y="3105150"/>
                <a:ext cx="1219201" cy="533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38" name="TextBox 37"/>
              <p:cNvSpPr txBox="1"/>
              <p:nvPr/>
            </p:nvSpPr>
            <p:spPr>
              <a:xfrm>
                <a:off x="822658" y="3105150"/>
                <a:ext cx="1096775" cy="415498"/>
              </a:xfrm>
              <a:prstGeom prst="rect">
                <a:avLst/>
              </a:prstGeom>
              <a:noFill/>
            </p:spPr>
            <p:txBody>
              <a:bodyPr wrap="none" rtlCol="0">
                <a:spAutoFit/>
              </a:bodyPr>
              <a:lstStyle/>
              <a:p>
                <a:pPr algn="ctr"/>
                <a:r>
                  <a:rPr lang="en-US" sz="1050" b="1" dirty="0" smtClean="0">
                    <a:latin typeface="Arial"/>
                    <a:cs typeface="Arial"/>
                  </a:rPr>
                  <a:t>Storage</a:t>
                </a:r>
              </a:p>
              <a:p>
                <a:pPr algn="ctr"/>
                <a:r>
                  <a:rPr lang="en-US" sz="1050" b="1" dirty="0" smtClean="0">
                    <a:latin typeface="Arial"/>
                    <a:cs typeface="Arial"/>
                  </a:rPr>
                  <a:t>(NFS, Parallel)</a:t>
                </a:r>
              </a:p>
            </p:txBody>
          </p:sp>
        </p:grpSp>
      </p:grpSp>
      <p:sp>
        <p:nvSpPr>
          <p:cNvPr id="53" name="TextBox 52"/>
          <p:cNvSpPr txBox="1"/>
          <p:nvPr/>
        </p:nvSpPr>
        <p:spPr>
          <a:xfrm>
            <a:off x="663159" y="1069717"/>
            <a:ext cx="1415772" cy="369332"/>
          </a:xfrm>
          <a:prstGeom prst="rect">
            <a:avLst/>
          </a:prstGeom>
          <a:noFill/>
        </p:spPr>
        <p:txBody>
          <a:bodyPr wrap="none" rtlCol="0">
            <a:spAutoFit/>
          </a:bodyPr>
          <a:lstStyle/>
          <a:p>
            <a:r>
              <a:rPr lang="en-US" dirty="0" smtClean="0">
                <a:latin typeface="Arial"/>
                <a:cs typeface="Arial"/>
              </a:rPr>
              <a:t>On-Premise</a:t>
            </a:r>
          </a:p>
        </p:txBody>
      </p:sp>
      <p:sp>
        <p:nvSpPr>
          <p:cNvPr id="54" name="TextBox 53"/>
          <p:cNvSpPr txBox="1"/>
          <p:nvPr/>
        </p:nvSpPr>
        <p:spPr>
          <a:xfrm>
            <a:off x="6661428" y="1069717"/>
            <a:ext cx="1368708" cy="369332"/>
          </a:xfrm>
          <a:prstGeom prst="rect">
            <a:avLst/>
          </a:prstGeom>
          <a:noFill/>
        </p:spPr>
        <p:txBody>
          <a:bodyPr wrap="none" rtlCol="0">
            <a:spAutoFit/>
          </a:bodyPr>
          <a:lstStyle/>
          <a:p>
            <a:r>
              <a:rPr lang="en-US" dirty="0" smtClean="0">
                <a:latin typeface="Arial"/>
                <a:cs typeface="Arial"/>
              </a:rPr>
              <a:t>AWS Cloud</a:t>
            </a:r>
          </a:p>
        </p:txBody>
      </p:sp>
      <p:grpSp>
        <p:nvGrpSpPr>
          <p:cNvPr id="62" name="Group 61"/>
          <p:cNvGrpSpPr/>
          <p:nvPr/>
        </p:nvGrpSpPr>
        <p:grpSpPr>
          <a:xfrm>
            <a:off x="4876800" y="2647950"/>
            <a:ext cx="1828800" cy="762000"/>
            <a:chOff x="4876800" y="2647950"/>
            <a:chExt cx="1828800" cy="762000"/>
          </a:xfrm>
        </p:grpSpPr>
        <p:grpSp>
          <p:nvGrpSpPr>
            <p:cNvPr id="3" name="Group 2"/>
            <p:cNvGrpSpPr/>
            <p:nvPr/>
          </p:nvGrpSpPr>
          <p:grpSpPr>
            <a:xfrm>
              <a:off x="4876800" y="2647950"/>
              <a:ext cx="1120820" cy="304800"/>
              <a:chOff x="4876800" y="2647950"/>
              <a:chExt cx="1120820" cy="304800"/>
            </a:xfrm>
          </p:grpSpPr>
          <p:sp>
            <p:nvSpPr>
              <p:cNvPr id="55" name="Rectangle 54"/>
              <p:cNvSpPr/>
              <p:nvPr/>
            </p:nvSpPr>
            <p:spPr>
              <a:xfrm>
                <a:off x="4910177" y="26479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56" name="TextBox 55"/>
              <p:cNvSpPr txBox="1"/>
              <p:nvPr/>
            </p:nvSpPr>
            <p:spPr>
              <a:xfrm>
                <a:off x="4876800" y="2647950"/>
                <a:ext cx="1120820" cy="230832"/>
              </a:xfrm>
              <a:prstGeom prst="rect">
                <a:avLst/>
              </a:prstGeom>
              <a:noFill/>
            </p:spPr>
            <p:txBody>
              <a:bodyPr wrap="none" rtlCol="0">
                <a:spAutoFit/>
              </a:bodyPr>
              <a:lstStyle/>
              <a:p>
                <a:pPr algn="ctr"/>
                <a:r>
                  <a:rPr lang="en-US" sz="900" dirty="0" smtClean="0">
                    <a:latin typeface="Arial"/>
                    <a:cs typeface="Arial"/>
                  </a:rPr>
                  <a:t>Compute Instance</a:t>
                </a:r>
              </a:p>
            </p:txBody>
          </p:sp>
        </p:grpSp>
        <p:grpSp>
          <p:nvGrpSpPr>
            <p:cNvPr id="57" name="Group 56"/>
            <p:cNvGrpSpPr/>
            <p:nvPr/>
          </p:nvGrpSpPr>
          <p:grpSpPr>
            <a:xfrm>
              <a:off x="4876800" y="3105150"/>
              <a:ext cx="1120820" cy="304800"/>
              <a:chOff x="4876800" y="2647950"/>
              <a:chExt cx="1120820" cy="304800"/>
            </a:xfrm>
          </p:grpSpPr>
          <p:sp>
            <p:nvSpPr>
              <p:cNvPr id="58" name="Rectangle 57"/>
              <p:cNvSpPr/>
              <p:nvPr/>
            </p:nvSpPr>
            <p:spPr>
              <a:xfrm>
                <a:off x="4910177" y="2647950"/>
                <a:ext cx="1065695" cy="3048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59" name="TextBox 58"/>
              <p:cNvSpPr txBox="1"/>
              <p:nvPr/>
            </p:nvSpPr>
            <p:spPr>
              <a:xfrm>
                <a:off x="4876800" y="2647950"/>
                <a:ext cx="1120820" cy="230832"/>
              </a:xfrm>
              <a:prstGeom prst="rect">
                <a:avLst/>
              </a:prstGeom>
              <a:noFill/>
            </p:spPr>
            <p:txBody>
              <a:bodyPr wrap="none" rtlCol="0">
                <a:spAutoFit/>
              </a:bodyPr>
              <a:lstStyle/>
              <a:p>
                <a:pPr algn="ctr"/>
                <a:r>
                  <a:rPr lang="en-US" sz="900" dirty="0" smtClean="0">
                    <a:latin typeface="Arial"/>
                    <a:cs typeface="Arial"/>
                  </a:rPr>
                  <a:t>Compute Instance</a:t>
                </a:r>
              </a:p>
            </p:txBody>
          </p:sp>
        </p:grpSp>
        <p:cxnSp>
          <p:nvCxnSpPr>
            <p:cNvPr id="60" name="Straight Connector 59"/>
            <p:cNvCxnSpPr/>
            <p:nvPr/>
          </p:nvCxnSpPr>
          <p:spPr>
            <a:xfrm>
              <a:off x="5450354" y="3028950"/>
              <a:ext cx="1255246" cy="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450354" y="2952750"/>
              <a:ext cx="0" cy="152400"/>
            </a:xfrm>
            <a:prstGeom prst="line">
              <a:avLst/>
            </a:prstGeom>
            <a:ln>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680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62"/>
                                        </p:tgtEl>
                                      </p:cBhvr>
                                    </p:animEffect>
                                    <p:set>
                                      <p:cBhvr>
                                        <p:cTn id="45"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points</a:t>
            </a:r>
            <a:endParaRPr lang="en-US" dirty="0"/>
          </a:p>
        </p:txBody>
      </p:sp>
      <p:sp>
        <p:nvSpPr>
          <p:cNvPr id="3" name="Content Placeholder 2"/>
          <p:cNvSpPr>
            <a:spLocks noGrp="1"/>
          </p:cNvSpPr>
          <p:nvPr>
            <p:ph idx="1"/>
          </p:nvPr>
        </p:nvSpPr>
        <p:spPr>
          <a:xfrm>
            <a:off x="457200" y="1200150"/>
            <a:ext cx="8229600" cy="3581399"/>
          </a:xfrm>
        </p:spPr>
        <p:txBody>
          <a:bodyPr>
            <a:normAutofit fontScale="92500" lnSpcReduction="20000"/>
          </a:bodyPr>
          <a:lstStyle/>
          <a:p>
            <a:r>
              <a:rPr lang="en-US" dirty="0" smtClean="0"/>
              <a:t>Why be limited to the number of nodes in your on-</a:t>
            </a:r>
            <a:r>
              <a:rPr lang="en-US" dirty="0" err="1" smtClean="0"/>
              <a:t>prem</a:t>
            </a:r>
            <a:r>
              <a:rPr lang="en-US" dirty="0" smtClean="0"/>
              <a:t> cluster?</a:t>
            </a:r>
          </a:p>
          <a:p>
            <a:pPr lvl="1"/>
            <a:r>
              <a:rPr lang="en-US" dirty="0" smtClean="0"/>
              <a:t>Cloud allows to scale up and down as needed</a:t>
            </a:r>
          </a:p>
          <a:p>
            <a:r>
              <a:rPr lang="en-US" dirty="0" smtClean="0"/>
              <a:t>Why limit yourself to a “single” cluster for all users?</a:t>
            </a:r>
          </a:p>
          <a:p>
            <a:pPr lvl="1"/>
            <a:r>
              <a:rPr lang="en-US" dirty="0" smtClean="0"/>
              <a:t>Why not give each user their own cluster?</a:t>
            </a:r>
          </a:p>
          <a:p>
            <a:pPr lvl="1"/>
            <a:r>
              <a:rPr lang="en-US" dirty="0" smtClean="0"/>
              <a:t>They can scale up and down as needed</a:t>
            </a:r>
          </a:p>
          <a:p>
            <a:r>
              <a:rPr lang="en-US" dirty="0" smtClean="0"/>
              <a:t>Leave your data in the cloud</a:t>
            </a:r>
          </a:p>
          <a:p>
            <a:pPr lvl="1"/>
            <a:r>
              <a:rPr lang="en-US" dirty="0" smtClean="0"/>
              <a:t>Compute on it as needed</a:t>
            </a:r>
          </a:p>
          <a:p>
            <a:pPr lvl="1"/>
            <a:r>
              <a:rPr lang="en-US" dirty="0" smtClean="0"/>
              <a:t>Share it as needed</a:t>
            </a:r>
          </a:p>
          <a:p>
            <a:pPr lvl="1"/>
            <a:r>
              <a:rPr lang="en-US" dirty="0" smtClean="0"/>
              <a:t>Life cycle control</a:t>
            </a:r>
          </a:p>
          <a:p>
            <a:pPr lvl="1"/>
            <a:r>
              <a:rPr lang="en-US" dirty="0" smtClean="0"/>
              <a:t>Visualization</a:t>
            </a:r>
            <a:endParaRPr lang="en-US" dirty="0"/>
          </a:p>
        </p:txBody>
      </p:sp>
    </p:spTree>
    <p:extLst>
      <p:ext uri="{BB962C8B-B14F-4D97-AF65-F5344CB8AC3E}">
        <p14:creationId xmlns:p14="http://schemas.microsoft.com/office/powerpoint/2010/main" val="455031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3728666" y="1352550"/>
              <a:ext cx="1686680" cy="584775"/>
            </a:xfrm>
            <a:prstGeom prst="rect">
              <a:avLst/>
            </a:prstGeom>
            <a:noFill/>
          </p:spPr>
          <p:txBody>
            <a:bodyPr wrap="none" rtlCol="0">
              <a:spAutoFit/>
            </a:bodyPr>
            <a:lstStyle/>
            <a:p>
              <a:pPr algn="ctr"/>
              <a:r>
                <a:rPr lang="en-US" sz="3200" b="1" dirty="0" smtClean="0">
                  <a:latin typeface="Arial"/>
                  <a:cs typeface="Arial"/>
                </a:rPr>
                <a:t>Queues</a:t>
              </a:r>
            </a:p>
          </p:txBody>
        </p:sp>
      </p:grpSp>
    </p:spTree>
    <p:extLst>
      <p:ext uri="{BB962C8B-B14F-4D97-AF65-F5344CB8AC3E}">
        <p14:creationId xmlns:p14="http://schemas.microsoft.com/office/powerpoint/2010/main" val="4094920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a:xfrm>
            <a:off x="3276600" y="1196595"/>
            <a:ext cx="0" cy="3356356"/>
          </a:xfrm>
          <a:prstGeom prst="line">
            <a:avLst/>
          </a:prstGeom>
          <a:ln>
            <a:solidFill>
              <a:srgbClr val="FAA634"/>
            </a:solidFill>
          </a:ln>
          <a:effectLst/>
        </p:spPr>
        <p:style>
          <a:lnRef idx="2">
            <a:schemeClr val="accent1"/>
          </a:lnRef>
          <a:fillRef idx="0">
            <a:schemeClr val="accent1"/>
          </a:fillRef>
          <a:effectRef idx="1">
            <a:schemeClr val="accent1"/>
          </a:effectRef>
          <a:fontRef idx="minor">
            <a:schemeClr val="tx1"/>
          </a:fontRef>
        </p:style>
      </p:cxnSp>
      <p:sp>
        <p:nvSpPr>
          <p:cNvPr id="24" name="Title 1"/>
          <p:cNvSpPr>
            <a:spLocks noGrp="1"/>
          </p:cNvSpPr>
          <p:nvPr>
            <p:ph type="title"/>
          </p:nvPr>
        </p:nvSpPr>
        <p:spPr>
          <a:xfrm>
            <a:off x="17462" y="0"/>
            <a:ext cx="8745538" cy="800100"/>
          </a:xfrm>
        </p:spPr>
        <p:txBody>
          <a:bodyPr/>
          <a:lstStyle/>
          <a:p>
            <a:r>
              <a:rPr lang="en-US" sz="3200" b="0" dirty="0" smtClean="0">
                <a:latin typeface="Arial" panose="020B0604020202020204" pitchFamily="34" charset="0"/>
                <a:cs typeface="Arial" panose="020B0604020202020204" pitchFamily="34" charset="0"/>
              </a:rPr>
              <a:t>The Hidden </a:t>
            </a:r>
            <a:r>
              <a:rPr lang="en-US" sz="3200" b="0" dirty="0">
                <a:latin typeface="Arial" panose="020B0604020202020204" pitchFamily="34" charset="0"/>
                <a:cs typeface="Arial" panose="020B0604020202020204" pitchFamily="34" charset="0"/>
              </a:rPr>
              <a:t>C</a:t>
            </a:r>
            <a:r>
              <a:rPr lang="en-US" sz="3200" b="0" dirty="0" smtClean="0">
                <a:latin typeface="Arial" panose="020B0604020202020204" pitchFamily="34" charset="0"/>
                <a:cs typeface="Arial" panose="020B0604020202020204" pitchFamily="34" charset="0"/>
              </a:rPr>
              <a:t>ost of </a:t>
            </a:r>
            <a:r>
              <a:rPr lang="en-US" sz="3200" b="0" dirty="0">
                <a:latin typeface="Arial" panose="020B0604020202020204" pitchFamily="34" charset="0"/>
                <a:cs typeface="Arial" panose="020B0604020202020204" pitchFamily="34" charset="0"/>
              </a:rPr>
              <a:t>Q</a:t>
            </a:r>
            <a:r>
              <a:rPr lang="en-US" sz="3200" b="0" dirty="0" smtClean="0">
                <a:latin typeface="Arial" panose="020B0604020202020204" pitchFamily="34" charset="0"/>
                <a:cs typeface="Arial" panose="020B0604020202020204" pitchFamily="34" charset="0"/>
              </a:rPr>
              <a:t>ueues</a:t>
            </a:r>
            <a:endParaRPr lang="en-US" sz="3200" b="0" dirty="0">
              <a:latin typeface="Arial" panose="020B0604020202020204" pitchFamily="34" charset="0"/>
              <a:cs typeface="Arial" panose="020B0604020202020204" pitchFamily="34" charset="0"/>
            </a:endParaRPr>
          </a:p>
        </p:txBody>
      </p:sp>
      <p:sp>
        <p:nvSpPr>
          <p:cNvPr id="25" name="Rectangle 24"/>
          <p:cNvSpPr/>
          <p:nvPr/>
        </p:nvSpPr>
        <p:spPr>
          <a:xfrm>
            <a:off x="3505200" y="1047750"/>
            <a:ext cx="5638800" cy="3262432"/>
          </a:xfrm>
          <a:prstGeom prst="rect">
            <a:avLst/>
          </a:prstGeom>
        </p:spPr>
        <p:txBody>
          <a:bodyPr wrap="square">
            <a:spAutoFit/>
          </a:bodyPr>
          <a:lstStyle/>
          <a:p>
            <a:pPr>
              <a:spcAft>
                <a:spcPts val="600"/>
              </a:spcAft>
            </a:pPr>
            <a:r>
              <a:rPr lang="en-US" b="1" dirty="0" smtClean="0">
                <a:solidFill>
                  <a:schemeClr val="tx1">
                    <a:lumMod val="75000"/>
                    <a:lumOff val="25000"/>
                  </a:schemeClr>
                </a:solidFill>
                <a:latin typeface="Arial" panose="020B0604020202020204" pitchFamily="34" charset="0"/>
                <a:cs typeface="Arial" panose="020B0604020202020204" pitchFamily="34" charset="0"/>
              </a:rPr>
              <a:t>Conflicting goals</a:t>
            </a:r>
          </a:p>
          <a:p>
            <a:pPr marL="342900" indent="-342900">
              <a:spcAft>
                <a:spcPts val="600"/>
              </a:spcAft>
              <a:buFont typeface="Arial"/>
              <a:buChar char="•"/>
            </a:pPr>
            <a:r>
              <a:rPr lang="en-US" dirty="0" smtClean="0">
                <a:solidFill>
                  <a:schemeClr val="tx1">
                    <a:lumMod val="75000"/>
                    <a:lumOff val="25000"/>
                  </a:schemeClr>
                </a:solidFill>
                <a:latin typeface="Arial" panose="020B0604020202020204" pitchFamily="34" charset="0"/>
                <a:cs typeface="Arial" panose="020B0604020202020204" pitchFamily="34" charset="0"/>
              </a:rPr>
              <a:t>HPC </a:t>
            </a:r>
            <a:r>
              <a:rPr lang="en-US" dirty="0">
                <a:solidFill>
                  <a:schemeClr val="tx1">
                    <a:lumMod val="75000"/>
                    <a:lumOff val="25000"/>
                  </a:schemeClr>
                </a:solidFill>
                <a:latin typeface="Arial" panose="020B0604020202020204" pitchFamily="34" charset="0"/>
                <a:cs typeface="Arial" panose="020B0604020202020204" pitchFamily="34" charset="0"/>
              </a:rPr>
              <a:t>users seek fastest possible </a:t>
            </a:r>
            <a:r>
              <a:rPr lang="en-US" dirty="0" smtClean="0">
                <a:solidFill>
                  <a:schemeClr val="tx1">
                    <a:lumMod val="75000"/>
                    <a:lumOff val="25000"/>
                  </a:schemeClr>
                </a:solidFill>
                <a:latin typeface="Arial" panose="020B0604020202020204" pitchFamily="34" charset="0"/>
                <a:cs typeface="Arial" panose="020B0604020202020204" pitchFamily="34" charset="0"/>
              </a:rPr>
              <a:t>time-to-results</a:t>
            </a:r>
          </a:p>
          <a:p>
            <a:pPr marL="342900" indent="-342900">
              <a:spcAft>
                <a:spcPts val="600"/>
              </a:spcAft>
              <a:buFont typeface="Arial"/>
              <a:buChar char="•"/>
            </a:pPr>
            <a:r>
              <a:rPr lang="en-US" dirty="0" smtClean="0">
                <a:solidFill>
                  <a:schemeClr val="tx1">
                    <a:lumMod val="75000"/>
                    <a:lumOff val="25000"/>
                  </a:schemeClr>
                </a:solidFill>
                <a:latin typeface="Arial" panose="020B0604020202020204" pitchFamily="34" charset="0"/>
                <a:cs typeface="Arial" panose="020B0604020202020204" pitchFamily="34" charset="0"/>
              </a:rPr>
              <a:t>Simulations are not steady-state workloads</a:t>
            </a:r>
          </a:p>
          <a:p>
            <a:pPr marL="342900" indent="-342900">
              <a:spcAft>
                <a:spcPts val="600"/>
              </a:spcAft>
              <a:buFont typeface="Arial"/>
              <a:buChar char="•"/>
            </a:pPr>
            <a:r>
              <a:rPr lang="en-US" dirty="0" smtClean="0">
                <a:solidFill>
                  <a:schemeClr val="tx1">
                    <a:lumMod val="75000"/>
                    <a:lumOff val="25000"/>
                  </a:schemeClr>
                </a:solidFill>
                <a:latin typeface="Arial" panose="020B0604020202020204" pitchFamily="34" charset="0"/>
                <a:cs typeface="Arial" panose="020B0604020202020204" pitchFamily="34" charset="0"/>
              </a:rPr>
              <a:t>IT support team seeks highest possible utilization</a:t>
            </a:r>
          </a:p>
          <a:p>
            <a:pPr marL="342900" indent="-342900">
              <a:spcAft>
                <a:spcPts val="600"/>
              </a:spcAft>
              <a:buFont typeface="Arial"/>
              <a:buChar char="•"/>
            </a:pPr>
            <a:endParaRPr lang="en-US" sz="900" dirty="0" smtClean="0">
              <a:solidFill>
                <a:schemeClr val="tx1">
                  <a:lumMod val="75000"/>
                  <a:lumOff val="25000"/>
                </a:schemeClr>
              </a:solidFill>
              <a:latin typeface="Arial" panose="020B0604020202020204" pitchFamily="34" charset="0"/>
              <a:cs typeface="Arial" panose="020B0604020202020204" pitchFamily="34" charset="0"/>
            </a:endParaRPr>
          </a:p>
          <a:p>
            <a:pPr>
              <a:spcAft>
                <a:spcPts val="600"/>
              </a:spcAft>
            </a:pPr>
            <a:r>
              <a:rPr lang="en-US" b="1" dirty="0" smtClean="0">
                <a:solidFill>
                  <a:schemeClr val="tx1">
                    <a:lumMod val="75000"/>
                    <a:lumOff val="25000"/>
                  </a:schemeClr>
                </a:solidFill>
                <a:latin typeface="Arial" panose="020B0604020202020204" pitchFamily="34" charset="0"/>
                <a:cs typeface="Arial" panose="020B0604020202020204" pitchFamily="34" charset="0"/>
              </a:rPr>
              <a:t>Result:</a:t>
            </a:r>
          </a:p>
          <a:p>
            <a:pPr marL="342900" indent="-342900">
              <a:spcAft>
                <a:spcPts val="600"/>
              </a:spcAft>
              <a:buFont typeface="Arial"/>
              <a:buChar char="•"/>
            </a:pPr>
            <a:r>
              <a:rPr lang="en-US" dirty="0">
                <a:solidFill>
                  <a:schemeClr val="tx1">
                    <a:lumMod val="75000"/>
                    <a:lumOff val="25000"/>
                  </a:schemeClr>
                </a:solidFill>
                <a:latin typeface="Arial" panose="020B0604020202020204" pitchFamily="34" charset="0"/>
                <a:cs typeface="Arial" panose="020B0604020202020204" pitchFamily="34" charset="0"/>
              </a:rPr>
              <a:t>T</a:t>
            </a:r>
            <a:r>
              <a:rPr lang="en-US" dirty="0" smtClean="0">
                <a:solidFill>
                  <a:schemeClr val="tx1">
                    <a:lumMod val="75000"/>
                    <a:lumOff val="25000"/>
                  </a:schemeClr>
                </a:solidFill>
                <a:latin typeface="Arial" panose="020B0604020202020204" pitchFamily="34" charset="0"/>
                <a:cs typeface="Arial" panose="020B0604020202020204" pitchFamily="34" charset="0"/>
              </a:rPr>
              <a:t>he job queue becomes the capacity buffer</a:t>
            </a:r>
          </a:p>
          <a:p>
            <a:pPr marL="342900" indent="-342900">
              <a:spcAft>
                <a:spcPts val="600"/>
              </a:spcAft>
              <a:buFont typeface="Arial"/>
              <a:buChar char="•"/>
            </a:pPr>
            <a:r>
              <a:rPr lang="en-US" dirty="0">
                <a:solidFill>
                  <a:schemeClr val="tx1">
                    <a:lumMod val="75000"/>
                    <a:lumOff val="25000"/>
                  </a:schemeClr>
                </a:solidFill>
                <a:latin typeface="Arial" panose="020B0604020202020204" pitchFamily="34" charset="0"/>
                <a:cs typeface="Arial" panose="020B0604020202020204" pitchFamily="34" charset="0"/>
              </a:rPr>
              <a:t>J</a:t>
            </a:r>
            <a:r>
              <a:rPr lang="en-US" dirty="0" smtClean="0">
                <a:solidFill>
                  <a:schemeClr val="tx1">
                    <a:lumMod val="75000"/>
                    <a:lumOff val="25000"/>
                  </a:schemeClr>
                </a:solidFill>
                <a:latin typeface="Arial" panose="020B0604020202020204" pitchFamily="34" charset="0"/>
                <a:cs typeface="Arial" panose="020B0604020202020204" pitchFamily="34" charset="0"/>
              </a:rPr>
              <a:t>ob completion times are hard to predict</a:t>
            </a:r>
          </a:p>
          <a:p>
            <a:pPr marL="342900" indent="-342900">
              <a:spcAft>
                <a:spcPts val="600"/>
              </a:spcAft>
              <a:buFont typeface="Arial"/>
              <a:buChar char="•"/>
            </a:pPr>
            <a:r>
              <a:rPr lang="en-US" dirty="0" smtClean="0">
                <a:solidFill>
                  <a:schemeClr val="tx1">
                    <a:lumMod val="75000"/>
                    <a:lumOff val="25000"/>
                  </a:schemeClr>
                </a:solidFill>
                <a:latin typeface="Arial" panose="020B0604020202020204" pitchFamily="34" charset="0"/>
                <a:cs typeface="Arial" panose="020B0604020202020204" pitchFamily="34" charset="0"/>
              </a:rPr>
              <a:t>Users are frustrated and run fewer jobs</a:t>
            </a:r>
          </a:p>
          <a:p>
            <a:pPr marL="342900" indent="-342900">
              <a:spcAft>
                <a:spcPts val="600"/>
              </a:spcAft>
              <a:buFont typeface="Arial"/>
              <a:buChar char="•"/>
            </a:pPr>
            <a:endParaRPr lang="en-US" sz="800" dirty="0" smtClean="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228" y="1476884"/>
            <a:ext cx="1322772" cy="143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0428" y="2197232"/>
            <a:ext cx="933077" cy="635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30" y="2278483"/>
            <a:ext cx="1065597" cy="725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690" y="2419351"/>
            <a:ext cx="1009276" cy="68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6028" y="2484019"/>
            <a:ext cx="1219200" cy="829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1230" y="2603727"/>
            <a:ext cx="1274991" cy="86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2402" y="3685836"/>
            <a:ext cx="471807" cy="742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04800" y="3409950"/>
            <a:ext cx="304892" cy="369332"/>
          </a:xfrm>
          <a:prstGeom prst="rect">
            <a:avLst/>
          </a:prstGeom>
          <a:noFill/>
        </p:spPr>
        <p:txBody>
          <a:bodyPr wrap="none" rtlCol="0">
            <a:spAutoFit/>
          </a:bodyPr>
          <a:lstStyle/>
          <a:p>
            <a:r>
              <a:rPr lang="en-US" dirty="0" smtClean="0">
                <a:solidFill>
                  <a:schemeClr val="accent6"/>
                </a:solidFill>
                <a:latin typeface="Comic Sans MS" pitchFamily="66" charset="0"/>
              </a:rPr>
              <a:t>?</a:t>
            </a:r>
            <a:endParaRPr lang="en-US" dirty="0">
              <a:solidFill>
                <a:schemeClr val="accent6"/>
              </a:solidFill>
              <a:latin typeface="Comic Sans MS" pitchFamily="66" charset="0"/>
            </a:endParaRPr>
          </a:p>
        </p:txBody>
      </p:sp>
    </p:spTree>
    <p:extLst>
      <p:ext uri="{BB962C8B-B14F-4D97-AF65-F5344CB8AC3E}">
        <p14:creationId xmlns:p14="http://schemas.microsoft.com/office/powerpoint/2010/main" val="1501340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 8.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9550"/>
            <a:ext cx="7200000" cy="4933950"/>
          </a:xfrm>
          <a:prstGeom prst="rect">
            <a:avLst/>
          </a:prstGeom>
        </p:spPr>
      </p:pic>
      <p:sp>
        <p:nvSpPr>
          <p:cNvPr id="6" name="Rectangle 5"/>
          <p:cNvSpPr/>
          <p:nvPr/>
        </p:nvSpPr>
        <p:spPr>
          <a:xfrm>
            <a:off x="-1" y="90150"/>
            <a:ext cx="5410201" cy="1262400"/>
          </a:xfrm>
          <a:prstGeom prst="rect">
            <a:avLst/>
          </a:prstGeom>
          <a:solidFill>
            <a:schemeClr val="tx2">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180000"/>
            <a:endParaRPr lang="en-US" sz="2400" dirty="0" smtClean="0">
              <a:solidFill>
                <a:schemeClr val="bg1">
                  <a:lumMod val="95000"/>
                </a:schemeClr>
              </a:solidFill>
              <a:latin typeface="Arial" pitchFamily="34" charset="0"/>
              <a:cs typeface="Arial" pitchFamily="34" charset="0"/>
            </a:endParaRPr>
          </a:p>
          <a:p>
            <a:pPr marL="180000"/>
            <a:r>
              <a:rPr lang="en-US" sz="2400" dirty="0" smtClean="0">
                <a:solidFill>
                  <a:schemeClr val="bg1">
                    <a:lumMod val="95000"/>
                  </a:schemeClr>
                </a:solidFill>
                <a:latin typeface="Arial" pitchFamily="34" charset="0"/>
                <a:cs typeface="Arial" pitchFamily="34" charset="0"/>
              </a:rPr>
              <a:t>On AWS, deploy multiple clusters running at the same time and </a:t>
            </a:r>
            <a:r>
              <a:rPr lang="en-US" sz="2400" dirty="0" smtClean="0">
                <a:latin typeface="Arial"/>
                <a:cs typeface="Arial"/>
              </a:rPr>
              <a:t>match </a:t>
            </a:r>
            <a:r>
              <a:rPr lang="en-US" sz="2400" dirty="0">
                <a:latin typeface="Arial"/>
                <a:cs typeface="Arial"/>
              </a:rPr>
              <a:t>the </a:t>
            </a:r>
            <a:r>
              <a:rPr lang="en-US" sz="2400" dirty="0" smtClean="0">
                <a:latin typeface="Arial"/>
                <a:cs typeface="Arial"/>
              </a:rPr>
              <a:t>architectures </a:t>
            </a:r>
            <a:r>
              <a:rPr lang="en-US" sz="2400" dirty="0">
                <a:latin typeface="Arial"/>
                <a:cs typeface="Arial"/>
              </a:rPr>
              <a:t>to the j</a:t>
            </a:r>
            <a:r>
              <a:rPr lang="en-US" sz="2400" dirty="0" smtClean="0">
                <a:latin typeface="Arial"/>
                <a:cs typeface="Arial"/>
              </a:rPr>
              <a:t>obs</a:t>
            </a:r>
            <a:endParaRPr lang="en-US" sz="2400" dirty="0" smtClean="0">
              <a:solidFill>
                <a:schemeClr val="bg1">
                  <a:lumMod val="95000"/>
                </a:schemeClr>
              </a:solidFill>
              <a:latin typeface="Arial" pitchFamily="34" charset="0"/>
              <a:cs typeface="Arial" pitchFamily="34" charset="0"/>
            </a:endParaRPr>
          </a:p>
          <a:p>
            <a:pPr marL="180000"/>
            <a:endParaRPr lang="en-US" sz="2400" dirty="0">
              <a:solidFill>
                <a:schemeClr val="bg1">
                  <a:lumMod val="95000"/>
                </a:schemeClr>
              </a:solidFill>
              <a:latin typeface="Arial" pitchFamily="34" charset="0"/>
              <a:cs typeface="Arial"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132363"/>
            <a:ext cx="1066800" cy="1461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6919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TACC Portal – 4/6/2015</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41665"/>
            <a:ext cx="5952067" cy="4356483"/>
          </a:xfrm>
          <a:prstGeom prst="rect">
            <a:avLst/>
          </a:prstGeom>
        </p:spPr>
      </p:pic>
      <p:sp>
        <p:nvSpPr>
          <p:cNvPr id="4" name="TextBox 3"/>
          <p:cNvSpPr txBox="1"/>
          <p:nvPr/>
        </p:nvSpPr>
        <p:spPr>
          <a:xfrm>
            <a:off x="6176434" y="1885950"/>
            <a:ext cx="1976966" cy="369332"/>
          </a:xfrm>
          <a:prstGeom prst="rect">
            <a:avLst/>
          </a:prstGeom>
          <a:noFill/>
        </p:spPr>
        <p:txBody>
          <a:bodyPr wrap="square" rtlCol="0">
            <a:spAutoFit/>
          </a:bodyPr>
          <a:lstStyle/>
          <a:p>
            <a:r>
              <a:rPr lang="en-US" i="1" dirty="0" smtClean="0">
                <a:solidFill>
                  <a:srgbClr val="FF0000"/>
                </a:solidFill>
                <a:latin typeface="Arial"/>
                <a:cs typeface="Arial"/>
              </a:rPr>
              <a:t>Need capacity</a:t>
            </a:r>
          </a:p>
        </p:txBody>
      </p:sp>
      <p:sp>
        <p:nvSpPr>
          <p:cNvPr id="5" name="TextBox 4"/>
          <p:cNvSpPr txBox="1"/>
          <p:nvPr/>
        </p:nvSpPr>
        <p:spPr>
          <a:xfrm>
            <a:off x="6176434" y="2419350"/>
            <a:ext cx="2357966" cy="369332"/>
          </a:xfrm>
          <a:prstGeom prst="rect">
            <a:avLst/>
          </a:prstGeom>
          <a:noFill/>
        </p:spPr>
        <p:txBody>
          <a:bodyPr wrap="square" rtlCol="0">
            <a:spAutoFit/>
          </a:bodyPr>
          <a:lstStyle/>
          <a:p>
            <a:r>
              <a:rPr lang="en-US" i="1" dirty="0" smtClean="0">
                <a:solidFill>
                  <a:srgbClr val="FF0000"/>
                </a:solidFill>
                <a:latin typeface="Arial"/>
                <a:cs typeface="Arial"/>
              </a:rPr>
              <a:t>Too much capacity</a:t>
            </a:r>
          </a:p>
        </p:txBody>
      </p:sp>
      <p:sp>
        <p:nvSpPr>
          <p:cNvPr id="6" name="TextBox 5"/>
          <p:cNvSpPr txBox="1"/>
          <p:nvPr/>
        </p:nvSpPr>
        <p:spPr>
          <a:xfrm>
            <a:off x="6176434" y="2952750"/>
            <a:ext cx="2357966" cy="369332"/>
          </a:xfrm>
          <a:prstGeom prst="rect">
            <a:avLst/>
          </a:prstGeom>
          <a:noFill/>
        </p:spPr>
        <p:txBody>
          <a:bodyPr wrap="square" rtlCol="0">
            <a:spAutoFit/>
          </a:bodyPr>
          <a:lstStyle/>
          <a:p>
            <a:r>
              <a:rPr lang="en-US" i="1" dirty="0" smtClean="0">
                <a:solidFill>
                  <a:srgbClr val="FF0000"/>
                </a:solidFill>
                <a:latin typeface="Arial"/>
                <a:cs typeface="Arial"/>
              </a:rPr>
              <a:t>Too much capacity</a:t>
            </a:r>
          </a:p>
        </p:txBody>
      </p:sp>
      <p:sp>
        <p:nvSpPr>
          <p:cNvPr id="7" name="Rounded Rectangle 6"/>
          <p:cNvSpPr/>
          <p:nvPr/>
        </p:nvSpPr>
        <p:spPr>
          <a:xfrm>
            <a:off x="4495800" y="1581150"/>
            <a:ext cx="1608667" cy="1905000"/>
          </a:xfrm>
          <a:prstGeom prst="roundRect">
            <a:avLst/>
          </a:prstGeom>
          <a:noFill/>
          <a:ln w="28575">
            <a:solidFill>
              <a:srgbClr val="FF0000"/>
            </a:solidFill>
          </a:ln>
        </p:spPr>
        <p:txBody>
          <a:bodyPr rtlCol="0" anchor="ctr">
            <a:spAutoFit/>
          </a:bodyPr>
          <a:lstStyle/>
          <a:p>
            <a:pPr algn="ctr"/>
            <a:endParaRPr lang="en-US" dirty="0">
              <a:latin typeface="Arial"/>
              <a:cs typeface="Arial"/>
            </a:endParaRPr>
          </a:p>
        </p:txBody>
      </p:sp>
    </p:spTree>
    <p:extLst>
      <p:ext uri="{BB962C8B-B14F-4D97-AF65-F5344CB8AC3E}">
        <p14:creationId xmlns:p14="http://schemas.microsoft.com/office/powerpoint/2010/main" val="56851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NERSC Portal – 4/30/2015</a:t>
            </a:r>
            <a:endParaRPr lang="en-US" dirty="0"/>
          </a:p>
        </p:txBody>
      </p:sp>
      <p:sp>
        <p:nvSpPr>
          <p:cNvPr id="4" name="TextBox 3"/>
          <p:cNvSpPr txBox="1"/>
          <p:nvPr/>
        </p:nvSpPr>
        <p:spPr>
          <a:xfrm>
            <a:off x="2331831" y="4470608"/>
            <a:ext cx="2514600" cy="369332"/>
          </a:xfrm>
          <a:prstGeom prst="rect">
            <a:avLst/>
          </a:prstGeom>
          <a:noFill/>
        </p:spPr>
        <p:txBody>
          <a:bodyPr wrap="square" rtlCol="0">
            <a:spAutoFit/>
          </a:bodyPr>
          <a:lstStyle/>
          <a:p>
            <a:pPr algn="ctr"/>
            <a:r>
              <a:rPr lang="en-US" i="1" dirty="0" smtClean="0">
                <a:solidFill>
                  <a:srgbClr val="FF0000"/>
                </a:solidFill>
                <a:latin typeface="Arial"/>
                <a:cs typeface="Arial"/>
              </a:rPr>
              <a:t>Need more capacity!!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38" y="837103"/>
            <a:ext cx="6263862" cy="3580749"/>
          </a:xfrm>
          <a:prstGeom prst="rect">
            <a:avLst/>
          </a:prstGeom>
        </p:spPr>
      </p:pic>
      <p:sp>
        <p:nvSpPr>
          <p:cNvPr id="9" name="TextBox 8"/>
          <p:cNvSpPr txBox="1"/>
          <p:nvPr/>
        </p:nvSpPr>
        <p:spPr>
          <a:xfrm>
            <a:off x="6457905" y="2038350"/>
            <a:ext cx="2762295" cy="1015663"/>
          </a:xfrm>
          <a:prstGeom prst="rect">
            <a:avLst/>
          </a:prstGeom>
          <a:noFill/>
        </p:spPr>
        <p:txBody>
          <a:bodyPr wrap="none" rtlCol="0">
            <a:spAutoFit/>
          </a:bodyPr>
          <a:lstStyle/>
          <a:p>
            <a:r>
              <a:rPr lang="en-US" sz="2000" dirty="0" smtClean="0">
                <a:latin typeface="Arial"/>
                <a:cs typeface="Arial"/>
              </a:rPr>
              <a:t>Edison – 4:1 backlog</a:t>
            </a:r>
            <a:endParaRPr lang="en-US" sz="2000" dirty="0">
              <a:latin typeface="Arial"/>
              <a:cs typeface="Arial"/>
            </a:endParaRPr>
          </a:p>
          <a:p>
            <a:r>
              <a:rPr lang="en-US" sz="2000" dirty="0" smtClean="0">
                <a:latin typeface="Arial"/>
                <a:cs typeface="Arial"/>
              </a:rPr>
              <a:t>Hopper – 2:1 backlog</a:t>
            </a:r>
          </a:p>
          <a:p>
            <a:r>
              <a:rPr lang="en-US" sz="2000" dirty="0" smtClean="0">
                <a:latin typeface="Arial"/>
                <a:cs typeface="Arial"/>
              </a:rPr>
              <a:t>Carver – 1.5:1 backlog</a:t>
            </a:r>
          </a:p>
        </p:txBody>
      </p:sp>
    </p:spTree>
    <p:extLst>
      <p:ext uri="{BB962C8B-B14F-4D97-AF65-F5344CB8AC3E}">
        <p14:creationId xmlns:p14="http://schemas.microsoft.com/office/powerpoint/2010/main" val="58644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Stats:</a:t>
            </a:r>
            <a:endParaRPr lang="en-US" dirty="0"/>
          </a:p>
        </p:txBody>
      </p:sp>
      <p:sp>
        <p:nvSpPr>
          <p:cNvPr id="3" name="Content Placeholder 2"/>
          <p:cNvSpPr>
            <a:spLocks noGrp="1"/>
          </p:cNvSpPr>
          <p:nvPr>
            <p:ph idx="1"/>
          </p:nvPr>
        </p:nvSpPr>
        <p:spPr/>
        <p:txBody>
          <a:bodyPr/>
          <a:lstStyle/>
          <a:p>
            <a:r>
              <a:rPr lang="en-US" dirty="0" smtClean="0"/>
              <a:t>XSEDE:</a:t>
            </a:r>
          </a:p>
          <a:p>
            <a:pPr lvl="1"/>
            <a:r>
              <a:rPr lang="en-US" dirty="0" smtClean="0"/>
              <a:t>In 2012, ~32% of jobs only used 1 core</a:t>
            </a:r>
          </a:p>
          <a:p>
            <a:pPr lvl="2"/>
            <a:r>
              <a:rPr lang="en-US" dirty="0" smtClean="0"/>
              <a:t>72% of all jobs used 16 cores or less (single c4 instance)</a:t>
            </a:r>
          </a:p>
          <a:p>
            <a:r>
              <a:rPr lang="en-US" dirty="0" smtClean="0"/>
              <a:t>ECMWF (European weather forecasting)</a:t>
            </a:r>
          </a:p>
          <a:p>
            <a:pPr lvl="1"/>
            <a:r>
              <a:rPr lang="en-US" dirty="0" smtClean="0"/>
              <a:t>82% of all jobs are either single node or single-core</a:t>
            </a:r>
            <a:endParaRPr lang="en-US" dirty="0"/>
          </a:p>
        </p:txBody>
      </p:sp>
    </p:spTree>
    <p:extLst>
      <p:ext uri="{BB962C8B-B14F-4D97-AF65-F5344CB8AC3E}">
        <p14:creationId xmlns:p14="http://schemas.microsoft.com/office/powerpoint/2010/main" val="1853945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2555274" y="1352550"/>
              <a:ext cx="4033476" cy="584775"/>
            </a:xfrm>
            <a:prstGeom prst="rect">
              <a:avLst/>
            </a:prstGeom>
            <a:noFill/>
          </p:spPr>
          <p:txBody>
            <a:bodyPr wrap="none" rtlCol="0">
              <a:spAutoFit/>
            </a:bodyPr>
            <a:lstStyle/>
            <a:p>
              <a:pPr algn="ctr"/>
              <a:r>
                <a:rPr lang="en-US" sz="3200" dirty="0" smtClean="0">
                  <a:latin typeface="Arial"/>
                  <a:cs typeface="Arial"/>
                </a:rPr>
                <a:t>Research Computing</a:t>
              </a:r>
            </a:p>
          </p:txBody>
        </p:sp>
      </p:grpSp>
    </p:spTree>
    <p:extLst>
      <p:ext uri="{BB962C8B-B14F-4D97-AF65-F5344CB8AC3E}">
        <p14:creationId xmlns:p14="http://schemas.microsoft.com/office/powerpoint/2010/main" val="1288005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2862251" y="1352550"/>
              <a:ext cx="3419527" cy="584775"/>
            </a:xfrm>
            <a:prstGeom prst="rect">
              <a:avLst/>
            </a:prstGeom>
            <a:noFill/>
          </p:spPr>
          <p:txBody>
            <a:bodyPr wrap="none" rtlCol="0">
              <a:spAutoFit/>
            </a:bodyPr>
            <a:lstStyle/>
            <a:p>
              <a:pPr algn="ctr"/>
              <a:r>
                <a:rPr lang="en-US" sz="3200" dirty="0" smtClean="0">
                  <a:latin typeface="Arial"/>
                  <a:cs typeface="Arial"/>
                </a:rPr>
                <a:t>Spot is the Bomb!</a:t>
              </a:r>
            </a:p>
          </p:txBody>
        </p:sp>
      </p:grpSp>
    </p:spTree>
    <p:extLst>
      <p:ext uri="{BB962C8B-B14F-4D97-AF65-F5344CB8AC3E}">
        <p14:creationId xmlns:p14="http://schemas.microsoft.com/office/powerpoint/2010/main" val="368136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Pricing Models</a:t>
            </a:r>
            <a:endParaRPr lang="en-US" dirty="0"/>
          </a:p>
        </p:txBody>
      </p:sp>
      <p:grpSp>
        <p:nvGrpSpPr>
          <p:cNvPr id="4" name="Group 3"/>
          <p:cNvGrpSpPr/>
          <p:nvPr/>
        </p:nvGrpSpPr>
        <p:grpSpPr>
          <a:xfrm>
            <a:off x="597243" y="1197249"/>
            <a:ext cx="6378036" cy="2976590"/>
            <a:chOff x="597243" y="1197249"/>
            <a:chExt cx="6378036" cy="2976590"/>
          </a:xfrm>
        </p:grpSpPr>
        <p:cxnSp>
          <p:nvCxnSpPr>
            <p:cNvPr id="5" name="Straight Connector 4"/>
            <p:cNvCxnSpPr/>
            <p:nvPr/>
          </p:nvCxnSpPr>
          <p:spPr>
            <a:xfrm>
              <a:off x="2005048" y="1268130"/>
              <a:ext cx="4469" cy="2905709"/>
            </a:xfrm>
            <a:prstGeom prst="line">
              <a:avLst/>
            </a:prstGeom>
            <a:ln w="9525" cmpd="sng">
              <a:solidFill>
                <a:srgbClr val="FAA63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752347" y="1268130"/>
              <a:ext cx="9209" cy="2905709"/>
            </a:xfrm>
            <a:prstGeom prst="line">
              <a:avLst/>
            </a:prstGeom>
            <a:ln w="9525" cmpd="sng">
              <a:solidFill>
                <a:srgbClr val="FAA63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515257" y="1268130"/>
              <a:ext cx="3078" cy="2905709"/>
            </a:xfrm>
            <a:prstGeom prst="line">
              <a:avLst/>
            </a:prstGeom>
            <a:ln w="9525" cmpd="sng">
              <a:solidFill>
                <a:srgbClr val="FAA634"/>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4023331" y="1197249"/>
              <a:ext cx="1230151" cy="2835446"/>
              <a:chOff x="3926754" y="1169789"/>
              <a:chExt cx="1230151" cy="2835446"/>
            </a:xfrm>
          </p:grpSpPr>
          <p:sp>
            <p:nvSpPr>
              <p:cNvPr id="24" name="Rectangle 17"/>
              <p:cNvSpPr>
                <a:spLocks/>
              </p:cNvSpPr>
              <p:nvPr/>
            </p:nvSpPr>
            <p:spPr bwMode="auto">
              <a:xfrm>
                <a:off x="3926754" y="1169789"/>
                <a:ext cx="1230151" cy="252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200000"/>
                  </a:lnSpc>
                </a:pPr>
                <a:r>
                  <a:rPr lang="en-US" sz="1200" b="1" dirty="0">
                    <a:latin typeface="Arial" charset="0"/>
                    <a:cs typeface="Arial" charset="0"/>
                  </a:rPr>
                  <a:t>Reserved</a:t>
                </a:r>
              </a:p>
              <a:p>
                <a:endParaRPr lang="en-US" sz="1200" dirty="0">
                  <a:latin typeface="Arial" charset="0"/>
                  <a:cs typeface="Arial" charset="0"/>
                </a:endParaRPr>
              </a:p>
              <a:p>
                <a:r>
                  <a:rPr lang="en-US" sz="1000" dirty="0">
                    <a:latin typeface="Arial" charset="0"/>
                    <a:cs typeface="Arial" charset="0"/>
                  </a:rPr>
                  <a:t>Make a low, one-time payment and receive a significant discount on the hourly charge</a:t>
                </a:r>
                <a:br>
                  <a:rPr lang="en-US" sz="1000" dirty="0">
                    <a:latin typeface="Arial" charset="0"/>
                    <a:cs typeface="Arial" charset="0"/>
                  </a:rPr>
                </a:br>
                <a:r>
                  <a:rPr lang="en-US" sz="1000" dirty="0">
                    <a:latin typeface="Arial" charset="0"/>
                    <a:cs typeface="Arial" charset="0"/>
                  </a:rPr>
                  <a:t/>
                </a:r>
                <a:br>
                  <a:rPr lang="en-US" sz="1000" dirty="0">
                    <a:latin typeface="Arial" charset="0"/>
                    <a:cs typeface="Arial" charset="0"/>
                  </a:rPr>
                </a:br>
                <a:endParaRPr lang="en-US" sz="1000" dirty="0">
                  <a:latin typeface="Arial" charset="0"/>
                  <a:cs typeface="Arial" charset="0"/>
                </a:endParaRPr>
              </a:p>
              <a:p>
                <a:r>
                  <a:rPr lang="en-US" sz="1000" dirty="0">
                    <a:latin typeface="Arial" charset="0"/>
                    <a:cs typeface="Arial" charset="0"/>
                  </a:rPr>
                  <a:t>For committed utilization</a:t>
                </a:r>
                <a:endParaRPr lang="en-US" sz="1000" dirty="0">
                  <a:solidFill>
                    <a:srgbClr val="595A5D"/>
                  </a:solidFill>
                  <a:latin typeface="Arial" charset="0"/>
                  <a:cs typeface="Arial" charset="0"/>
                  <a:sym typeface="Sketchetik Light" charset="0"/>
                </a:endParaRPr>
              </a:p>
            </p:txBody>
          </p:sp>
          <p:pic>
            <p:nvPicPr>
              <p:cNvPr id="25" name="Picture 4" descr="Reserved-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26754" y="3486150"/>
                <a:ext cx="1064741" cy="51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p:nvGrpSpPr>
          <p:grpSpPr>
            <a:xfrm>
              <a:off x="597243" y="1197249"/>
              <a:ext cx="1146030" cy="2835446"/>
              <a:chOff x="535458" y="1169789"/>
              <a:chExt cx="1146030" cy="2835446"/>
            </a:xfrm>
          </p:grpSpPr>
          <p:sp>
            <p:nvSpPr>
              <p:cNvPr id="22" name="Rectangle 39"/>
              <p:cNvSpPr>
                <a:spLocks/>
              </p:cNvSpPr>
              <p:nvPr/>
            </p:nvSpPr>
            <p:spPr bwMode="auto">
              <a:xfrm>
                <a:off x="535458" y="1169789"/>
                <a:ext cx="1146030" cy="252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200000"/>
                  </a:lnSpc>
                </a:pPr>
                <a:r>
                  <a:rPr lang="en-US" sz="1200" b="1" dirty="0">
                    <a:latin typeface="Arial" charset="0"/>
                    <a:cs typeface="Arial" charset="0"/>
                  </a:rPr>
                  <a:t>Free Tier</a:t>
                </a:r>
              </a:p>
              <a:p>
                <a:endParaRPr lang="en-US" sz="1200" dirty="0">
                  <a:latin typeface="Arial" charset="0"/>
                  <a:cs typeface="Arial" charset="0"/>
                </a:endParaRPr>
              </a:p>
              <a:p>
                <a:r>
                  <a:rPr lang="en-US" sz="1000" dirty="0">
                    <a:latin typeface="Arial" charset="0"/>
                    <a:cs typeface="Arial" charset="0"/>
                  </a:rPr>
                  <a:t>Get Started on AWS with free usage &amp; no commitment</a:t>
                </a:r>
                <a:br>
                  <a:rPr lang="en-US" sz="1000" dirty="0">
                    <a:latin typeface="Arial" charset="0"/>
                    <a:cs typeface="Arial" charset="0"/>
                  </a:rPr>
                </a:br>
                <a:endParaRPr lang="en-US" sz="1000" dirty="0">
                  <a:latin typeface="Arial" charset="0"/>
                  <a:cs typeface="Arial" charset="0"/>
                </a:endParaRPr>
              </a:p>
              <a:p>
                <a:endParaRPr lang="en-US" sz="1000" dirty="0">
                  <a:latin typeface="Arial" charset="0"/>
                  <a:cs typeface="Arial" charset="0"/>
                </a:endParaRPr>
              </a:p>
              <a:p>
                <a:endParaRPr lang="en-US" sz="1000" dirty="0">
                  <a:latin typeface="Arial" charset="0"/>
                  <a:cs typeface="Arial" charset="0"/>
                </a:endParaRPr>
              </a:p>
              <a:p>
                <a:r>
                  <a:rPr lang="en-US" sz="1000" dirty="0">
                    <a:latin typeface="Arial" charset="0"/>
                    <a:cs typeface="Arial" charset="0"/>
                  </a:rPr>
                  <a:t>For POCs and </a:t>
                </a:r>
                <a:br>
                  <a:rPr lang="en-US" sz="1000" dirty="0">
                    <a:latin typeface="Arial" charset="0"/>
                    <a:cs typeface="Arial" charset="0"/>
                  </a:rPr>
                </a:br>
                <a:r>
                  <a:rPr lang="en-US" sz="1000" dirty="0">
                    <a:latin typeface="Arial" charset="0"/>
                    <a:cs typeface="Arial" charset="0"/>
                  </a:rPr>
                  <a:t>getting started</a:t>
                </a:r>
                <a:endParaRPr lang="en-US" sz="1000" dirty="0">
                  <a:solidFill>
                    <a:srgbClr val="595A5D"/>
                  </a:solidFill>
                  <a:latin typeface="Arial" charset="0"/>
                  <a:cs typeface="Arial" charset="0"/>
                  <a:sym typeface="Sketchetik Light" charset="0"/>
                </a:endParaRPr>
              </a:p>
            </p:txBody>
          </p:sp>
          <p:pic>
            <p:nvPicPr>
              <p:cNvPr id="23" name="Picture 6" descr="Free-Tier.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5458" y="3486150"/>
                <a:ext cx="1064741" cy="51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p:nvPr/>
          </p:nvGrpSpPr>
          <p:grpSpPr>
            <a:xfrm>
              <a:off x="2271292" y="1197249"/>
              <a:ext cx="1219280" cy="2835446"/>
              <a:chOff x="2263332" y="1169789"/>
              <a:chExt cx="1219280" cy="2835446"/>
            </a:xfrm>
          </p:grpSpPr>
          <p:sp>
            <p:nvSpPr>
              <p:cNvPr id="20" name="Rectangle 141"/>
              <p:cNvSpPr>
                <a:spLocks/>
              </p:cNvSpPr>
              <p:nvPr/>
            </p:nvSpPr>
            <p:spPr bwMode="auto">
              <a:xfrm>
                <a:off x="2263332" y="1169789"/>
                <a:ext cx="1219280" cy="252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200000"/>
                  </a:lnSpc>
                </a:pPr>
                <a:r>
                  <a:rPr lang="en-US" sz="1200" b="1" dirty="0">
                    <a:latin typeface="Arial" charset="0"/>
                    <a:cs typeface="Arial" charset="0"/>
                  </a:rPr>
                  <a:t>On-Demand </a:t>
                </a:r>
              </a:p>
              <a:p>
                <a:endParaRPr lang="en-US" sz="1200" dirty="0">
                  <a:latin typeface="Arial" charset="0"/>
                  <a:cs typeface="Arial" charset="0"/>
                </a:endParaRPr>
              </a:p>
              <a:p>
                <a:r>
                  <a:rPr lang="en-US" sz="1000" dirty="0">
                    <a:latin typeface="Arial" charset="0"/>
                    <a:cs typeface="Arial" charset="0"/>
                  </a:rPr>
                  <a:t>Pay for compute capacity by the hour with no long-term commitments</a:t>
                </a:r>
                <a:br>
                  <a:rPr lang="en-US" sz="1000" dirty="0">
                    <a:latin typeface="Arial" charset="0"/>
                    <a:cs typeface="Arial" charset="0"/>
                  </a:rPr>
                </a:br>
                <a:r>
                  <a:rPr lang="en-US" sz="1000" dirty="0">
                    <a:latin typeface="Arial" charset="0"/>
                    <a:cs typeface="Arial" charset="0"/>
                  </a:rPr>
                  <a:t/>
                </a:r>
                <a:br>
                  <a:rPr lang="en-US" sz="1000" dirty="0">
                    <a:latin typeface="Arial" charset="0"/>
                    <a:cs typeface="Arial" charset="0"/>
                  </a:rPr>
                </a:br>
                <a:endParaRPr lang="en-US" sz="1000" dirty="0">
                  <a:latin typeface="Arial" charset="0"/>
                  <a:cs typeface="Arial" charset="0"/>
                </a:endParaRPr>
              </a:p>
              <a:p>
                <a:r>
                  <a:rPr lang="en-US" sz="1000" dirty="0">
                    <a:latin typeface="Arial" charset="0"/>
                    <a:cs typeface="Arial" charset="0"/>
                  </a:rPr>
                  <a:t>For spiky workloads, </a:t>
                </a:r>
                <a:br>
                  <a:rPr lang="en-US" sz="1000" dirty="0">
                    <a:latin typeface="Arial" charset="0"/>
                    <a:cs typeface="Arial" charset="0"/>
                  </a:rPr>
                </a:br>
                <a:r>
                  <a:rPr lang="en-US" sz="1000" dirty="0">
                    <a:latin typeface="Arial" charset="0"/>
                    <a:cs typeface="Arial" charset="0"/>
                  </a:rPr>
                  <a:t>or to define needs</a:t>
                </a:r>
                <a:endParaRPr lang="en-US" sz="1000" dirty="0">
                  <a:solidFill>
                    <a:srgbClr val="595A5D"/>
                  </a:solidFill>
                  <a:latin typeface="Arial" charset="0"/>
                  <a:cs typeface="Arial" charset="0"/>
                  <a:sym typeface="Sketchetik Light" charset="0"/>
                </a:endParaRPr>
              </a:p>
            </p:txBody>
          </p:sp>
          <p:pic>
            <p:nvPicPr>
              <p:cNvPr id="21" name="Picture 7" descr="On-Demand.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263332" y="3486150"/>
                <a:ext cx="1064741" cy="51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p:nvPr/>
          </p:nvGrpSpPr>
          <p:grpSpPr>
            <a:xfrm>
              <a:off x="5780110" y="1197249"/>
              <a:ext cx="1195169" cy="2835446"/>
              <a:chOff x="5601047" y="1169789"/>
              <a:chExt cx="1195169" cy="2835446"/>
            </a:xfrm>
          </p:grpSpPr>
          <p:sp>
            <p:nvSpPr>
              <p:cNvPr id="18" name="Rectangle 20"/>
              <p:cNvSpPr>
                <a:spLocks/>
              </p:cNvSpPr>
              <p:nvPr/>
            </p:nvSpPr>
            <p:spPr bwMode="auto">
              <a:xfrm>
                <a:off x="5601047" y="1169789"/>
                <a:ext cx="1195169" cy="252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nSpc>
                    <a:spcPct val="200000"/>
                  </a:lnSpc>
                </a:pPr>
                <a:r>
                  <a:rPr lang="en-US" sz="1200" b="1" dirty="0">
                    <a:latin typeface="Arial" charset="0"/>
                    <a:cs typeface="Arial" charset="0"/>
                  </a:rPr>
                  <a:t>Spot</a:t>
                </a:r>
              </a:p>
              <a:p>
                <a:endParaRPr lang="en-US" sz="1200" dirty="0">
                  <a:latin typeface="Arial" charset="0"/>
                  <a:cs typeface="Arial" charset="0"/>
                </a:endParaRPr>
              </a:p>
              <a:p>
                <a:r>
                  <a:rPr lang="en-US" sz="1000" dirty="0">
                    <a:latin typeface="Arial" charset="0"/>
                    <a:cs typeface="Arial" charset="0"/>
                  </a:rPr>
                  <a:t>Bid for unused capacity, charged at a Spot Price which fluctuates based on supply and demand</a:t>
                </a:r>
                <a:br>
                  <a:rPr lang="en-US" sz="1000" dirty="0">
                    <a:latin typeface="Arial" charset="0"/>
                    <a:cs typeface="Arial" charset="0"/>
                  </a:rPr>
                </a:br>
                <a:r>
                  <a:rPr lang="en-US" sz="1000" dirty="0">
                    <a:latin typeface="Arial" charset="0"/>
                    <a:cs typeface="Arial" charset="0"/>
                  </a:rPr>
                  <a:t/>
                </a:r>
                <a:br>
                  <a:rPr lang="en-US" sz="1000" dirty="0">
                    <a:latin typeface="Arial" charset="0"/>
                    <a:cs typeface="Arial" charset="0"/>
                  </a:rPr>
                </a:br>
                <a:r>
                  <a:rPr lang="en-US" sz="1000" dirty="0" smtClean="0">
                    <a:latin typeface="Arial" charset="0"/>
                    <a:cs typeface="Arial" charset="0"/>
                  </a:rPr>
                  <a:t>For </a:t>
                </a:r>
                <a:r>
                  <a:rPr lang="en-US" sz="1000" dirty="0">
                    <a:latin typeface="Arial" charset="0"/>
                    <a:cs typeface="Arial" charset="0"/>
                  </a:rPr>
                  <a:t>time-insensitive or transient workloads</a:t>
                </a:r>
                <a:endParaRPr lang="en-US" sz="1000" dirty="0">
                  <a:solidFill>
                    <a:srgbClr val="595A5D"/>
                  </a:solidFill>
                  <a:latin typeface="Arial" charset="0"/>
                  <a:cs typeface="Arial" charset="0"/>
                  <a:sym typeface="Sketchetik Light" charset="0"/>
                </a:endParaRPr>
              </a:p>
            </p:txBody>
          </p:sp>
          <p:pic>
            <p:nvPicPr>
              <p:cNvPr id="19" name="Picture 8" descr="Spot-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601047" y="3486150"/>
                <a:ext cx="1064741" cy="51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6" name="TextBox 25"/>
          <p:cNvSpPr txBox="1"/>
          <p:nvPr/>
        </p:nvSpPr>
        <p:spPr>
          <a:xfrm>
            <a:off x="7237054" y="3109365"/>
            <a:ext cx="1672253" cy="923330"/>
          </a:xfrm>
          <a:prstGeom prst="rect">
            <a:avLst/>
          </a:prstGeom>
          <a:noFill/>
        </p:spPr>
        <p:txBody>
          <a:bodyPr wrap="none" rtlCol="0">
            <a:spAutoFit/>
          </a:bodyPr>
          <a:lstStyle/>
          <a:p>
            <a:r>
              <a:rPr lang="en-US" dirty="0">
                <a:solidFill>
                  <a:srgbClr val="FF0000"/>
                </a:solidFill>
                <a:latin typeface="Arial"/>
                <a:cs typeface="Arial"/>
              </a:rPr>
              <a:t>AWS Spot is a</a:t>
            </a:r>
          </a:p>
          <a:p>
            <a:r>
              <a:rPr lang="en-US" dirty="0">
                <a:solidFill>
                  <a:srgbClr val="FF0000"/>
                </a:solidFill>
                <a:latin typeface="Arial"/>
                <a:cs typeface="Arial"/>
              </a:rPr>
              <a:t>game-changer</a:t>
            </a:r>
          </a:p>
          <a:p>
            <a:r>
              <a:rPr lang="en-US" dirty="0">
                <a:solidFill>
                  <a:srgbClr val="FF0000"/>
                </a:solidFill>
                <a:latin typeface="Arial"/>
                <a:cs typeface="Arial"/>
              </a:rPr>
              <a:t>for HPC</a:t>
            </a:r>
            <a:endParaRPr lang="en-US" dirty="0" smtClean="0">
              <a:solidFill>
                <a:srgbClr val="FF0000"/>
              </a:solidFill>
              <a:latin typeface="Arial"/>
              <a:cs typeface="Arial"/>
            </a:endParaRPr>
          </a:p>
        </p:txBody>
      </p:sp>
    </p:spTree>
    <p:extLst>
      <p:ext uri="{BB962C8B-B14F-4D97-AF65-F5344CB8AC3E}">
        <p14:creationId xmlns:p14="http://schemas.microsoft.com/office/powerpoint/2010/main" val="1210867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Spot Comparison:</a:t>
            </a:r>
            <a:endParaRPr lang="en-US" dirty="0"/>
          </a:p>
        </p:txBody>
      </p:sp>
      <p:sp>
        <p:nvSpPr>
          <p:cNvPr id="3" name="Content Placeholder 2"/>
          <p:cNvSpPr>
            <a:spLocks noGrp="1"/>
          </p:cNvSpPr>
          <p:nvPr>
            <p:ph idx="1"/>
          </p:nvPr>
        </p:nvSpPr>
        <p:spPr>
          <a:xfrm>
            <a:off x="457200" y="1200150"/>
            <a:ext cx="8229600" cy="3886200"/>
          </a:xfrm>
        </p:spPr>
        <p:txBody>
          <a:bodyPr>
            <a:normAutofit fontScale="92500" lnSpcReduction="10000"/>
          </a:bodyPr>
          <a:lstStyle/>
          <a:p>
            <a:r>
              <a:rPr lang="en-US" dirty="0" smtClean="0"/>
              <a:t>Compare Most Expensive “Spot” to least expensive “On-demand”</a:t>
            </a:r>
          </a:p>
          <a:p>
            <a:r>
              <a:rPr lang="en-US" dirty="0" smtClean="0"/>
              <a:t>Master Node:</a:t>
            </a:r>
          </a:p>
          <a:p>
            <a:pPr lvl="1"/>
            <a:r>
              <a:rPr lang="en-US" dirty="0" smtClean="0"/>
              <a:t>c4.8xlarge</a:t>
            </a:r>
          </a:p>
          <a:p>
            <a:pPr lvl="1"/>
            <a:r>
              <a:rPr lang="en-US" dirty="0" smtClean="0"/>
              <a:t>2x gp2 1TB EBS volumes</a:t>
            </a:r>
          </a:p>
          <a:p>
            <a:pPr lvl="1"/>
            <a:r>
              <a:rPr lang="en-US" dirty="0" smtClean="0"/>
              <a:t>On-Demand</a:t>
            </a:r>
          </a:p>
          <a:p>
            <a:pPr lvl="2"/>
            <a:r>
              <a:rPr lang="en-US" dirty="0" smtClean="0"/>
              <a:t>us-east - $1.856/hour</a:t>
            </a:r>
          </a:p>
          <a:p>
            <a:pPr lvl="2"/>
            <a:r>
              <a:rPr lang="en-US" dirty="0" smtClean="0"/>
              <a:t>us-west-1 - $2.208/hour</a:t>
            </a:r>
          </a:p>
          <a:p>
            <a:r>
              <a:rPr lang="en-US" dirty="0" smtClean="0"/>
              <a:t>Compute Nodes</a:t>
            </a:r>
          </a:p>
          <a:p>
            <a:pPr lvl="1"/>
            <a:r>
              <a:rPr lang="en-US" dirty="0" smtClean="0"/>
              <a:t>c4.8xlarge </a:t>
            </a:r>
          </a:p>
          <a:p>
            <a:pPr lvl="2"/>
            <a:r>
              <a:rPr lang="en-US" dirty="0" smtClean="0"/>
              <a:t>On-demand us-east - $1.856/hour</a:t>
            </a:r>
          </a:p>
          <a:p>
            <a:pPr lvl="2"/>
            <a:r>
              <a:rPr lang="en-US" dirty="0" smtClean="0"/>
              <a:t>Spot (us-west-1) - $0.28/hour</a:t>
            </a:r>
          </a:p>
        </p:txBody>
      </p:sp>
    </p:spTree>
    <p:extLst>
      <p:ext uri="{BB962C8B-B14F-4D97-AF65-F5344CB8AC3E}">
        <p14:creationId xmlns:p14="http://schemas.microsoft.com/office/powerpoint/2010/main" val="3072772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vs. On-Demand</a:t>
            </a:r>
            <a:endParaRPr lang="en-US" dirty="0"/>
          </a:p>
        </p:txBody>
      </p:sp>
      <p:sp>
        <p:nvSpPr>
          <p:cNvPr id="3" name="Text Placeholder 2"/>
          <p:cNvSpPr>
            <a:spLocks noGrp="1"/>
          </p:cNvSpPr>
          <p:nvPr>
            <p:ph type="body" idx="1"/>
          </p:nvPr>
        </p:nvSpPr>
        <p:spPr/>
        <p:txBody>
          <a:bodyPr/>
          <a:lstStyle/>
          <a:p>
            <a:r>
              <a:rPr lang="en-US" dirty="0" smtClean="0"/>
              <a:t>4 compute nodes, 2 hours</a:t>
            </a:r>
            <a:endParaRPr lang="en-US" dirty="0"/>
          </a:p>
        </p:txBody>
      </p:sp>
      <p:sp>
        <p:nvSpPr>
          <p:cNvPr id="4" name="Content Placeholder 3"/>
          <p:cNvSpPr>
            <a:spLocks noGrp="1"/>
          </p:cNvSpPr>
          <p:nvPr>
            <p:ph sz="half" idx="2"/>
          </p:nvPr>
        </p:nvSpPr>
        <p:spPr/>
        <p:txBody>
          <a:bodyPr/>
          <a:lstStyle/>
          <a:p>
            <a:r>
              <a:rPr lang="en-US" dirty="0" smtClean="0"/>
              <a:t>On-Demand, us-east</a:t>
            </a:r>
          </a:p>
          <a:p>
            <a:pPr lvl="1"/>
            <a:r>
              <a:rPr lang="en-US" dirty="0" smtClean="0"/>
              <a:t>$19.13</a:t>
            </a:r>
          </a:p>
          <a:p>
            <a:r>
              <a:rPr lang="en-US" dirty="0" smtClean="0"/>
              <a:t>Spot (us-west-1)</a:t>
            </a:r>
          </a:p>
          <a:p>
            <a:pPr lvl="1"/>
            <a:r>
              <a:rPr lang="en-US" dirty="0" smtClean="0"/>
              <a:t>$7.22</a:t>
            </a:r>
          </a:p>
          <a:p>
            <a:r>
              <a:rPr lang="en-US" dirty="0" smtClean="0"/>
              <a:t>Ratio: 2.64</a:t>
            </a:r>
          </a:p>
        </p:txBody>
      </p:sp>
      <p:sp>
        <p:nvSpPr>
          <p:cNvPr id="5" name="Text Placeholder 4"/>
          <p:cNvSpPr>
            <a:spLocks noGrp="1"/>
          </p:cNvSpPr>
          <p:nvPr>
            <p:ph type="body" sz="quarter" idx="3"/>
          </p:nvPr>
        </p:nvSpPr>
        <p:spPr/>
        <p:txBody>
          <a:bodyPr>
            <a:normAutofit fontScale="92500"/>
          </a:bodyPr>
          <a:lstStyle/>
          <a:p>
            <a:r>
              <a:rPr lang="en-US" dirty="0" smtClean="0"/>
              <a:t>16 compute nodes, 32 hours</a:t>
            </a:r>
            <a:endParaRPr lang="en-US" dirty="0"/>
          </a:p>
        </p:txBody>
      </p:sp>
      <p:sp>
        <p:nvSpPr>
          <p:cNvPr id="6" name="Content Placeholder 5"/>
          <p:cNvSpPr>
            <a:spLocks noGrp="1"/>
          </p:cNvSpPr>
          <p:nvPr>
            <p:ph sz="quarter" idx="4"/>
          </p:nvPr>
        </p:nvSpPr>
        <p:spPr/>
        <p:txBody>
          <a:bodyPr/>
          <a:lstStyle/>
          <a:p>
            <a:r>
              <a:rPr lang="en-US" dirty="0" smtClean="0"/>
              <a:t>On-Demand, us-east</a:t>
            </a:r>
          </a:p>
          <a:p>
            <a:pPr lvl="1"/>
            <a:r>
              <a:rPr lang="en-US" dirty="0" smtClean="0"/>
              <a:t>$1,018.77</a:t>
            </a:r>
          </a:p>
          <a:p>
            <a:r>
              <a:rPr lang="en-US" dirty="0" smtClean="0"/>
              <a:t>Spot (us-west-1)</a:t>
            </a:r>
          </a:p>
          <a:p>
            <a:pPr lvl="1"/>
            <a:r>
              <a:rPr lang="en-US" dirty="0" smtClean="0"/>
              <a:t>$223.11</a:t>
            </a:r>
          </a:p>
          <a:p>
            <a:r>
              <a:rPr lang="en-US" dirty="0" smtClean="0"/>
              <a:t>Ratio: 4.57</a:t>
            </a:r>
            <a:endParaRPr lang="en-US" dirty="0"/>
          </a:p>
        </p:txBody>
      </p:sp>
    </p:spTree>
    <p:extLst>
      <p:ext uri="{BB962C8B-B14F-4D97-AF65-F5344CB8AC3E}">
        <p14:creationId xmlns:p14="http://schemas.microsoft.com/office/powerpoint/2010/main" val="2467810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3299067" y="1352550"/>
              <a:ext cx="2545890" cy="584775"/>
            </a:xfrm>
            <a:prstGeom prst="rect">
              <a:avLst/>
            </a:prstGeom>
            <a:noFill/>
          </p:spPr>
          <p:txBody>
            <a:bodyPr wrap="none" rtlCol="0">
              <a:spAutoFit/>
            </a:bodyPr>
            <a:lstStyle/>
            <a:p>
              <a:pPr algn="ctr"/>
              <a:r>
                <a:rPr lang="en-US" sz="3200" dirty="0" smtClean="0">
                  <a:latin typeface="Arial"/>
                  <a:cs typeface="Arial"/>
                </a:rPr>
                <a:t>Cluster Tools</a:t>
              </a:r>
            </a:p>
          </p:txBody>
        </p:sp>
      </p:grpSp>
    </p:spTree>
    <p:extLst>
      <p:ext uri="{BB962C8B-B14F-4D97-AF65-F5344CB8AC3E}">
        <p14:creationId xmlns:p14="http://schemas.microsoft.com/office/powerpoint/2010/main" val="761748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p:cNvSpPr>
          <p:nvPr>
            <p:ph type="title"/>
          </p:nvPr>
        </p:nvSpPr>
        <p:spPr>
          <a:xfrm>
            <a:off x="273404" y="176212"/>
            <a:ext cx="8370482" cy="389497"/>
          </a:xfrm>
          <a:prstGeom prst="rect">
            <a:avLst/>
          </a:prstGeom>
        </p:spPr>
        <p:txBody>
          <a:bodyPr/>
          <a:lstStyle>
            <a:lvl1pPr defTabSz="1335024">
              <a:defRPr sz="7300" b="1" spc="-182">
                <a:solidFill>
                  <a:srgbClr val="F39019"/>
                </a:solidFill>
                <a:latin typeface="+mn-lt"/>
                <a:ea typeface="+mn-ea"/>
                <a:cs typeface="+mn-cs"/>
                <a:sym typeface="Arial"/>
              </a:defRPr>
            </a:lvl1pPr>
          </a:lstStyle>
          <a:p>
            <a:pPr lvl="0">
              <a:defRPr sz="1800" b="0" spc="0">
                <a:solidFill>
                  <a:srgbClr val="000000"/>
                </a:solidFill>
                <a:uFillTx/>
              </a:defRPr>
            </a:pPr>
            <a:r>
              <a:rPr sz="2738" spc="-68">
                <a:uFill>
                  <a:solidFill>
                    <a:srgbClr val="FFFFFF"/>
                  </a:solidFill>
                </a:uFill>
              </a:rPr>
              <a:t>MIT STARcluster - an HPC cluster in minutes</a:t>
            </a:r>
          </a:p>
        </p:txBody>
      </p:sp>
      <p:sp>
        <p:nvSpPr>
          <p:cNvPr id="622" name="Shape 622"/>
          <p:cNvSpPr/>
          <p:nvPr/>
        </p:nvSpPr>
        <p:spPr>
          <a:xfrm>
            <a:off x="5997709" y="3305162"/>
            <a:ext cx="2288127" cy="24820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300">
                <a:solidFill>
                  <a:srgbClr val="51A7F9"/>
                </a:solidFill>
              </a:defRPr>
            </a:lvl1pPr>
          </a:lstStyle>
          <a:p>
            <a:pPr lvl="0">
              <a:defRPr sz="1800">
                <a:solidFill>
                  <a:srgbClr val="000000"/>
                </a:solidFill>
                <a:uFillTx/>
              </a:defRPr>
            </a:pPr>
            <a:r>
              <a:rPr sz="1613">
                <a:uFill>
                  <a:solidFill>
                    <a:srgbClr val="FFFFFF"/>
                  </a:solidFill>
                </a:uFill>
              </a:rPr>
              <a:t>http://star.mit.edu/cluster/</a:t>
            </a:r>
          </a:p>
        </p:txBody>
      </p:sp>
      <p:sp>
        <p:nvSpPr>
          <p:cNvPr id="623" name="Shape 623"/>
          <p:cNvSpPr/>
          <p:nvPr/>
        </p:nvSpPr>
        <p:spPr>
          <a:xfrm>
            <a:off x="246845" y="822942"/>
            <a:ext cx="4562590" cy="10002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171450">
              <a:spcBef>
                <a:spcPts val="600"/>
              </a:spcBef>
              <a:defRPr sz="1800">
                <a:solidFill>
                  <a:srgbClr val="000000"/>
                </a:solidFill>
                <a:uFillTx/>
              </a:defRPr>
            </a:pPr>
            <a:r>
              <a:rPr sz="1200" dirty="0" err="1"/>
              <a:t>StarCluster</a:t>
            </a:r>
            <a:r>
              <a:rPr sz="1200" dirty="0"/>
              <a:t> is a utility for creating and managing distributed computing clusters hosted on Amazon's Elastic Compute Cloud. </a:t>
            </a:r>
          </a:p>
          <a:p>
            <a:pPr defTabSz="171450">
              <a:spcBef>
                <a:spcPts val="600"/>
              </a:spcBef>
              <a:defRPr sz="1800">
                <a:solidFill>
                  <a:srgbClr val="000000"/>
                </a:solidFill>
                <a:uFillTx/>
              </a:defRPr>
            </a:pPr>
            <a:r>
              <a:rPr sz="1200" dirty="0"/>
              <a:t>It uses Amazon's EC2 API to create and destroy clusters of Linux virtual machines on demand. It’s an easy-to-use and extensible cluster computing toolkit for the cloud.</a:t>
            </a:r>
          </a:p>
        </p:txBody>
      </p:sp>
      <p:pic>
        <p:nvPicPr>
          <p:cNvPr id="624" name="pasted-image.png"/>
          <p:cNvPicPr/>
          <p:nvPr/>
        </p:nvPicPr>
        <p:blipFill>
          <a:blip r:embed="rId2">
            <a:extLst/>
          </a:blip>
          <a:stretch>
            <a:fillRect/>
          </a:stretch>
        </p:blipFill>
        <p:spPr>
          <a:xfrm>
            <a:off x="5721907" y="3942963"/>
            <a:ext cx="587028" cy="587029"/>
          </a:xfrm>
          <a:prstGeom prst="rect">
            <a:avLst/>
          </a:prstGeom>
          <a:ln w="12700">
            <a:miter lim="400000"/>
          </a:ln>
        </p:spPr>
      </p:pic>
      <p:sp>
        <p:nvSpPr>
          <p:cNvPr id="625" name="Shape 625"/>
          <p:cNvSpPr/>
          <p:nvPr/>
        </p:nvSpPr>
        <p:spPr>
          <a:xfrm>
            <a:off x="6447421" y="4020906"/>
            <a:ext cx="1707070" cy="4311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90000"/>
              </a:lnSpc>
              <a:buClrTx/>
              <a:buFontTx/>
              <a:defRPr sz="8300" b="1" spc="-207">
                <a:solidFill>
                  <a:srgbClr val="F39019"/>
                </a:solidFill>
              </a:defRPr>
            </a:lvl1pPr>
          </a:lstStyle>
          <a:p>
            <a:pPr lvl="0">
              <a:defRPr sz="1800" b="0" spc="0">
                <a:solidFill>
                  <a:srgbClr val="000000"/>
                </a:solidFill>
                <a:uFillTx/>
              </a:defRPr>
            </a:pPr>
            <a:r>
              <a:rPr sz="3113" spc="-78">
                <a:uFill>
                  <a:solidFill>
                    <a:srgbClr val="FFFFFF"/>
                  </a:solidFill>
                </a:uFill>
              </a:rPr>
              <a:t>15 minutes</a:t>
            </a:r>
          </a:p>
        </p:txBody>
      </p:sp>
      <p:pic>
        <p:nvPicPr>
          <p:cNvPr id="626" name="pasted-image.png"/>
          <p:cNvPicPr/>
          <p:nvPr/>
        </p:nvPicPr>
        <p:blipFill>
          <a:blip r:embed="rId3">
            <a:extLst/>
          </a:blip>
          <a:stretch>
            <a:fillRect/>
          </a:stretch>
        </p:blipFill>
        <p:spPr>
          <a:xfrm>
            <a:off x="241657" y="2038350"/>
            <a:ext cx="4798090" cy="2890963"/>
          </a:xfrm>
          <a:prstGeom prst="rect">
            <a:avLst/>
          </a:prstGeom>
          <a:ln w="12700">
            <a:miter lim="400000"/>
          </a:ln>
        </p:spPr>
      </p:pic>
      <p:pic>
        <p:nvPicPr>
          <p:cNvPr id="627" name="pasted-image.png"/>
          <p:cNvPicPr/>
          <p:nvPr/>
        </p:nvPicPr>
        <p:blipFill>
          <a:blip r:embed="rId4">
            <a:extLst/>
          </a:blip>
          <a:stretch>
            <a:fillRect/>
          </a:stretch>
        </p:blipFill>
        <p:spPr>
          <a:xfrm>
            <a:off x="5619128" y="765595"/>
            <a:ext cx="3051410" cy="1433719"/>
          </a:xfrm>
          <a:prstGeom prst="rect">
            <a:avLst/>
          </a:prstGeom>
          <a:ln w="12700">
            <a:miter lim="400000"/>
          </a:ln>
        </p:spPr>
      </p:pic>
      <p:sp>
        <p:nvSpPr>
          <p:cNvPr id="628" name="Shape 628"/>
          <p:cNvSpPr/>
          <p:nvPr/>
        </p:nvSpPr>
        <p:spPr>
          <a:xfrm>
            <a:off x="6093510" y="2288499"/>
            <a:ext cx="2085443" cy="2077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600"/>
            </a:lvl1pPr>
          </a:lstStyle>
          <a:p>
            <a:pPr lvl="0">
              <a:defRPr sz="1800">
                <a:solidFill>
                  <a:srgbClr val="000000"/>
                </a:solidFill>
                <a:uFillTx/>
              </a:defRPr>
            </a:pPr>
            <a:r>
              <a:rPr sz="1350" dirty="0">
                <a:uFill>
                  <a:solidFill>
                    <a:srgbClr val="FFFFFF"/>
                  </a:solidFill>
                </a:uFill>
              </a:rPr>
              <a:t>http://bit.ly/starclusterArticle</a:t>
            </a:r>
          </a:p>
        </p:txBody>
      </p:sp>
    </p:spTree>
    <p:extLst>
      <p:ext uri="{BB962C8B-B14F-4D97-AF65-F5344CB8AC3E}">
        <p14:creationId xmlns:p14="http://schemas.microsoft.com/office/powerpoint/2010/main" val="293497361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p:cNvSpPr>
          <p:nvPr>
            <p:ph type="title"/>
          </p:nvPr>
        </p:nvSpPr>
        <p:spPr>
          <a:xfrm>
            <a:off x="273404" y="176213"/>
            <a:ext cx="8370482" cy="396665"/>
          </a:xfrm>
          <a:prstGeom prst="rect">
            <a:avLst/>
          </a:prstGeom>
        </p:spPr>
        <p:txBody>
          <a:bodyPr/>
          <a:lstStyle>
            <a:lvl1pPr defTabSz="1353311">
              <a:defRPr sz="7400" b="1" spc="-185">
                <a:solidFill>
                  <a:srgbClr val="F39019"/>
                </a:solidFill>
                <a:latin typeface="+mn-lt"/>
                <a:ea typeface="+mn-ea"/>
                <a:cs typeface="+mn-cs"/>
                <a:sym typeface="Arial"/>
              </a:defRPr>
            </a:lvl1pPr>
          </a:lstStyle>
          <a:p>
            <a:pPr lvl="0">
              <a:defRPr sz="1800" b="0" spc="0">
                <a:solidFill>
                  <a:srgbClr val="000000"/>
                </a:solidFill>
                <a:uFillTx/>
              </a:defRPr>
            </a:pPr>
            <a:r>
              <a:rPr sz="2775" spc="-69">
                <a:uFill>
                  <a:solidFill>
                    <a:srgbClr val="FFFFFF"/>
                  </a:solidFill>
                </a:uFill>
              </a:rPr>
              <a:t>Bright Cluster Manager</a:t>
            </a:r>
          </a:p>
        </p:txBody>
      </p:sp>
      <p:sp>
        <p:nvSpPr>
          <p:cNvPr id="631" name="Shape 631"/>
          <p:cNvSpPr/>
          <p:nvPr/>
        </p:nvSpPr>
        <p:spPr>
          <a:xfrm>
            <a:off x="5429037" y="2075951"/>
            <a:ext cx="2659190" cy="2308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51A7F9"/>
                </a:solidFill>
              </a:defRPr>
            </a:lvl1pPr>
          </a:lstStyle>
          <a:p>
            <a:pPr lvl="0">
              <a:defRPr sz="1800">
                <a:solidFill>
                  <a:srgbClr val="000000"/>
                </a:solidFill>
                <a:uFillTx/>
              </a:defRPr>
            </a:pPr>
            <a:r>
              <a:rPr sz="1500">
                <a:uFill>
                  <a:solidFill>
                    <a:srgbClr val="FFFFFF"/>
                  </a:solidFill>
                </a:uFill>
              </a:rPr>
              <a:t>http://www.brightcomputing.com</a:t>
            </a:r>
          </a:p>
        </p:txBody>
      </p:sp>
      <p:sp>
        <p:nvSpPr>
          <p:cNvPr id="632" name="Shape 632"/>
          <p:cNvSpPr/>
          <p:nvPr/>
        </p:nvSpPr>
        <p:spPr>
          <a:xfrm>
            <a:off x="262356" y="690542"/>
            <a:ext cx="4562590" cy="861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457200">
              <a:spcBef>
                <a:spcPts val="1600"/>
              </a:spcBef>
              <a:buClrTx/>
              <a:buFontTx/>
              <a:defRPr sz="3200">
                <a:uFillTx/>
              </a:defRPr>
            </a:lvl1pPr>
          </a:lstStyle>
          <a:p>
            <a:pPr lvl="0">
              <a:defRPr sz="1800">
                <a:solidFill>
                  <a:srgbClr val="000000"/>
                </a:solidFill>
              </a:defRPr>
            </a:pPr>
            <a:r>
              <a:rPr sz="1400" dirty="0"/>
              <a:t>Bright cluster manager is an established very popular HPC cluster management platform that can simultaneously manage both on-premises clusters as well as infrastructure in the cloud - all using the same system images.</a:t>
            </a:r>
          </a:p>
        </p:txBody>
      </p:sp>
      <p:pic>
        <p:nvPicPr>
          <p:cNvPr id="633" name="pasted-image.png"/>
          <p:cNvPicPr/>
          <p:nvPr/>
        </p:nvPicPr>
        <p:blipFill>
          <a:blip r:embed="rId2">
            <a:extLst/>
          </a:blip>
          <a:stretch>
            <a:fillRect/>
          </a:stretch>
        </p:blipFill>
        <p:spPr>
          <a:xfrm>
            <a:off x="290997" y="1962150"/>
            <a:ext cx="4181538" cy="3113561"/>
          </a:xfrm>
          <a:prstGeom prst="rect">
            <a:avLst/>
          </a:prstGeom>
          <a:ln w="25400">
            <a:miter lim="400000"/>
          </a:ln>
          <a:effectLst>
            <a:reflection stA="50000" endPos="40000" dir="5400000" sy="-100000" algn="bl" rotWithShape="0"/>
          </a:effectLst>
        </p:spPr>
      </p:pic>
      <p:pic>
        <p:nvPicPr>
          <p:cNvPr id="634" name="pasted-image.png"/>
          <p:cNvPicPr/>
          <p:nvPr/>
        </p:nvPicPr>
        <p:blipFill>
          <a:blip r:embed="rId3">
            <a:extLst/>
          </a:blip>
          <a:stretch>
            <a:fillRect/>
          </a:stretch>
        </p:blipFill>
        <p:spPr>
          <a:xfrm>
            <a:off x="5318756" y="234044"/>
            <a:ext cx="3233346" cy="1774771"/>
          </a:xfrm>
          <a:prstGeom prst="rect">
            <a:avLst/>
          </a:prstGeom>
          <a:ln w="12700">
            <a:miter lim="400000"/>
          </a:ln>
        </p:spPr>
      </p:pic>
      <p:sp>
        <p:nvSpPr>
          <p:cNvPr id="635" name="Shape 635"/>
          <p:cNvSpPr/>
          <p:nvPr/>
        </p:nvSpPr>
        <p:spPr>
          <a:xfrm>
            <a:off x="5407904" y="2373359"/>
            <a:ext cx="2657779" cy="182807"/>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defRPr sz="2500"/>
            </a:lvl1pPr>
          </a:lstStyle>
          <a:p>
            <a:pPr lvl="0">
              <a:defRPr sz="1800">
                <a:solidFill>
                  <a:srgbClr val="000000"/>
                </a:solidFill>
                <a:uFillTx/>
              </a:defRPr>
            </a:pPr>
            <a:r>
              <a:rPr sz="938" dirty="0">
                <a:uFill>
                  <a:solidFill>
                    <a:srgbClr val="FFFFFF"/>
                  </a:solidFill>
                </a:uFill>
              </a:rPr>
              <a:t>Bright has offices in the UK, Netherlands (HQ) and US.</a:t>
            </a:r>
          </a:p>
        </p:txBody>
      </p:sp>
      <p:pic>
        <p:nvPicPr>
          <p:cNvPr id="636" name="pasted-image.png"/>
          <p:cNvPicPr/>
          <p:nvPr/>
        </p:nvPicPr>
        <p:blipFill>
          <a:blip r:embed="rId4">
            <a:extLst/>
          </a:blip>
          <a:stretch>
            <a:fillRect/>
          </a:stretch>
        </p:blipFill>
        <p:spPr>
          <a:xfrm>
            <a:off x="5265129" y="3405626"/>
            <a:ext cx="3340599" cy="1366814"/>
          </a:xfrm>
          <a:prstGeom prst="rect">
            <a:avLst/>
          </a:prstGeom>
          <a:ln w="25400">
            <a:miter lim="400000"/>
          </a:ln>
          <a:effectLst>
            <a:reflection stA="50000" endPos="40000" dir="5400000" sy="-100000" algn="bl" rotWithShape="0"/>
          </a:effectLst>
        </p:spPr>
      </p:pic>
    </p:spTree>
    <p:extLst>
      <p:ext uri="{BB962C8B-B14F-4D97-AF65-F5344CB8AC3E}">
        <p14:creationId xmlns:p14="http://schemas.microsoft.com/office/powerpoint/2010/main" val="58844730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p:cNvSpPr>
          <p:nvPr>
            <p:ph type="title"/>
          </p:nvPr>
        </p:nvSpPr>
        <p:spPr>
          <a:xfrm>
            <a:off x="265648" y="114166"/>
            <a:ext cx="8370482" cy="665569"/>
          </a:xfrm>
          <a:prstGeom prst="rect">
            <a:avLst/>
          </a:prstGeom>
        </p:spPr>
        <p:txBody>
          <a:bodyPr/>
          <a:lstStyle>
            <a:lvl1pPr defTabSz="1408175">
              <a:defRPr sz="8008" b="1" spc="-200">
                <a:solidFill>
                  <a:srgbClr val="F39019"/>
                </a:solidFill>
                <a:latin typeface="+mn-lt"/>
                <a:ea typeface="+mn-ea"/>
                <a:cs typeface="+mn-cs"/>
                <a:sym typeface="Arial"/>
              </a:defRPr>
            </a:lvl1pPr>
          </a:lstStyle>
          <a:p>
            <a:pPr lvl="0">
              <a:defRPr sz="1800" b="0" spc="0">
                <a:solidFill>
                  <a:srgbClr val="000000"/>
                </a:solidFill>
                <a:uFillTx/>
              </a:defRPr>
            </a:pPr>
            <a:r>
              <a:rPr sz="3003" spc="-75">
                <a:uFill>
                  <a:solidFill>
                    <a:srgbClr val="FFFFFF"/>
                  </a:solidFill>
                </a:uFill>
              </a:rPr>
              <a:t>cfnCluster - provision an HPC cluster in minutes</a:t>
            </a:r>
          </a:p>
        </p:txBody>
      </p:sp>
      <p:pic>
        <p:nvPicPr>
          <p:cNvPr id="639" name="pasted-image.png"/>
          <p:cNvPicPr/>
          <p:nvPr/>
        </p:nvPicPr>
        <p:blipFill>
          <a:blip r:embed="rId2">
            <a:extLst/>
          </a:blip>
          <a:stretch>
            <a:fillRect/>
          </a:stretch>
        </p:blipFill>
        <p:spPr>
          <a:xfrm>
            <a:off x="5695914" y="2568640"/>
            <a:ext cx="514923" cy="514923"/>
          </a:xfrm>
          <a:prstGeom prst="rect">
            <a:avLst/>
          </a:prstGeom>
          <a:ln w="12700">
            <a:miter lim="400000"/>
          </a:ln>
        </p:spPr>
      </p:pic>
      <p:sp>
        <p:nvSpPr>
          <p:cNvPr id="640" name="Shape 640"/>
          <p:cNvSpPr/>
          <p:nvPr/>
        </p:nvSpPr>
        <p:spPr>
          <a:xfrm>
            <a:off x="6363659" y="2656202"/>
            <a:ext cx="2309928" cy="42133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7300" b="1">
                <a:latin typeface="Courier New"/>
                <a:ea typeface="Courier New"/>
                <a:cs typeface="Courier New"/>
                <a:sym typeface="Courier New"/>
              </a:defRPr>
            </a:lvl1pPr>
          </a:lstStyle>
          <a:p>
            <a:pPr lvl="0">
              <a:defRPr sz="1800" b="0">
                <a:solidFill>
                  <a:srgbClr val="000000"/>
                </a:solidFill>
                <a:uFillTx/>
              </a:defRPr>
            </a:pPr>
            <a:r>
              <a:rPr sz="2738">
                <a:solidFill>
                  <a:srgbClr val="FFFFFF"/>
                </a:solidFill>
                <a:uFill>
                  <a:solidFill>
                    <a:srgbClr val="FFFFFF"/>
                  </a:solidFill>
                </a:uFill>
              </a:rPr>
              <a:t>#cfncluster</a:t>
            </a:r>
          </a:p>
        </p:txBody>
      </p:sp>
      <p:sp>
        <p:nvSpPr>
          <p:cNvPr id="641" name="Shape 641"/>
          <p:cNvSpPr/>
          <p:nvPr/>
        </p:nvSpPr>
        <p:spPr>
          <a:xfrm>
            <a:off x="5527266" y="3328245"/>
            <a:ext cx="3048591" cy="20204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500">
                <a:latin typeface="Arial Rounded MT Bold"/>
                <a:ea typeface="Arial Rounded MT Bold"/>
                <a:cs typeface="Arial Rounded MT Bold"/>
                <a:sym typeface="Arial Rounded MT Bold"/>
              </a:defRPr>
            </a:lvl1pPr>
          </a:lstStyle>
          <a:p>
            <a:pPr lvl="0">
              <a:defRPr sz="1800">
                <a:solidFill>
                  <a:srgbClr val="000000"/>
                </a:solidFill>
                <a:uFillTx/>
              </a:defRPr>
            </a:pPr>
            <a:r>
              <a:rPr sz="1313" dirty="0">
                <a:uFill>
                  <a:solidFill>
                    <a:srgbClr val="FFFFFF"/>
                  </a:solidFill>
                </a:uFill>
              </a:rPr>
              <a:t>https://github.com/awslabs/cfncluster</a:t>
            </a:r>
          </a:p>
        </p:txBody>
      </p:sp>
      <p:sp>
        <p:nvSpPr>
          <p:cNvPr id="642" name="Shape 642"/>
          <p:cNvSpPr/>
          <p:nvPr/>
        </p:nvSpPr>
        <p:spPr>
          <a:xfrm>
            <a:off x="243094" y="819150"/>
            <a:ext cx="5164356" cy="10772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457200">
              <a:spcBef>
                <a:spcPts val="1600"/>
              </a:spcBef>
              <a:buClrTx/>
              <a:buFontTx/>
              <a:defRPr>
                <a:uFillTx/>
              </a:defRPr>
            </a:lvl1pPr>
          </a:lstStyle>
          <a:p>
            <a:pPr lvl="0">
              <a:defRPr sz="1800">
                <a:solidFill>
                  <a:srgbClr val="000000"/>
                </a:solidFill>
              </a:defRPr>
            </a:pPr>
            <a:r>
              <a:rPr sz="1400" dirty="0" err="1"/>
              <a:t>cfncluster</a:t>
            </a:r>
            <a:r>
              <a:rPr sz="1400" dirty="0"/>
              <a:t> is a sample code framework that deploys and maintains clusters on AWS. It is reasonably agnostic to what the cluster is for and can easily be extended to support different frameworks. The CLI is stateless, everything is done using </a:t>
            </a:r>
            <a:r>
              <a:rPr sz="1400" dirty="0" err="1"/>
              <a:t>CloudFormation</a:t>
            </a:r>
            <a:r>
              <a:rPr sz="1400" dirty="0"/>
              <a:t> or resources within AWS.</a:t>
            </a:r>
          </a:p>
        </p:txBody>
      </p:sp>
      <p:pic>
        <p:nvPicPr>
          <p:cNvPr id="643" name="pasted-image.png"/>
          <p:cNvPicPr/>
          <p:nvPr/>
        </p:nvPicPr>
        <p:blipFill>
          <a:blip r:embed="rId3">
            <a:extLst/>
          </a:blip>
          <a:stretch>
            <a:fillRect/>
          </a:stretch>
        </p:blipFill>
        <p:spPr>
          <a:xfrm>
            <a:off x="5721907" y="3942963"/>
            <a:ext cx="587028" cy="587029"/>
          </a:xfrm>
          <a:prstGeom prst="rect">
            <a:avLst/>
          </a:prstGeom>
          <a:ln w="12700">
            <a:miter lim="400000"/>
          </a:ln>
        </p:spPr>
      </p:pic>
      <p:sp>
        <p:nvSpPr>
          <p:cNvPr id="644" name="Shape 644"/>
          <p:cNvSpPr/>
          <p:nvPr/>
        </p:nvSpPr>
        <p:spPr>
          <a:xfrm>
            <a:off x="6447420" y="4023535"/>
            <a:ext cx="1687578" cy="42588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nSpc>
                <a:spcPct val="90000"/>
              </a:lnSpc>
              <a:buClrTx/>
              <a:buFontTx/>
              <a:defRPr sz="8200" b="1" spc="-205">
                <a:solidFill>
                  <a:srgbClr val="F39019"/>
                </a:solidFill>
              </a:defRPr>
            </a:lvl1pPr>
          </a:lstStyle>
          <a:p>
            <a:pPr lvl="0">
              <a:defRPr sz="1800" b="0" spc="0">
                <a:solidFill>
                  <a:srgbClr val="000000"/>
                </a:solidFill>
                <a:uFillTx/>
              </a:defRPr>
            </a:pPr>
            <a:r>
              <a:rPr sz="3075" spc="-77">
                <a:uFill>
                  <a:solidFill>
                    <a:srgbClr val="FFFFFF"/>
                  </a:solidFill>
                </a:uFill>
              </a:rPr>
              <a:t>10 minutes</a:t>
            </a:r>
          </a:p>
        </p:txBody>
      </p:sp>
      <p:pic>
        <p:nvPicPr>
          <p:cNvPr id="645" name="pasted-image.png"/>
          <p:cNvPicPr/>
          <p:nvPr/>
        </p:nvPicPr>
        <p:blipFill>
          <a:blip r:embed="rId4">
            <a:extLst/>
          </a:blip>
          <a:stretch>
            <a:fillRect/>
          </a:stretch>
        </p:blipFill>
        <p:spPr>
          <a:xfrm>
            <a:off x="266361" y="2038350"/>
            <a:ext cx="4562590" cy="3017587"/>
          </a:xfrm>
          <a:prstGeom prst="rect">
            <a:avLst/>
          </a:prstGeom>
          <a:ln w="12700">
            <a:miter lim="400000"/>
          </a:ln>
        </p:spPr>
      </p:pic>
      <p:pic>
        <p:nvPicPr>
          <p:cNvPr id="646" name="pasted-image.png"/>
          <p:cNvPicPr/>
          <p:nvPr/>
        </p:nvPicPr>
        <p:blipFill>
          <a:blip r:embed="rId5">
            <a:extLst/>
          </a:blip>
          <a:stretch>
            <a:fillRect/>
          </a:stretch>
        </p:blipFill>
        <p:spPr>
          <a:xfrm>
            <a:off x="5564754" y="685487"/>
            <a:ext cx="3160158" cy="1749955"/>
          </a:xfrm>
          <a:prstGeom prst="rect">
            <a:avLst/>
          </a:prstGeom>
          <a:ln w="12700">
            <a:miter lim="400000"/>
          </a:ln>
        </p:spPr>
      </p:pic>
    </p:spTree>
    <p:extLst>
      <p:ext uri="{BB962C8B-B14F-4D97-AF65-F5344CB8AC3E}">
        <p14:creationId xmlns:p14="http://schemas.microsoft.com/office/powerpoint/2010/main" val="426815542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p:cNvSpPr>
          <p:nvPr>
            <p:ph type="title"/>
          </p:nvPr>
        </p:nvSpPr>
        <p:spPr>
          <a:xfrm>
            <a:off x="273404" y="127796"/>
            <a:ext cx="8370482" cy="424490"/>
          </a:xfrm>
          <a:prstGeom prst="rect">
            <a:avLst/>
          </a:prstGeom>
        </p:spPr>
        <p:txBody>
          <a:bodyPr/>
          <a:lstStyle>
            <a:lvl1pPr defTabSz="1426463">
              <a:defRPr sz="7800" b="1" spc="-195">
                <a:solidFill>
                  <a:srgbClr val="F39019"/>
                </a:solidFill>
                <a:latin typeface="+mn-lt"/>
                <a:ea typeface="+mn-ea"/>
                <a:cs typeface="+mn-cs"/>
                <a:sym typeface="Arial"/>
              </a:defRPr>
            </a:lvl1pPr>
          </a:lstStyle>
          <a:p>
            <a:pPr lvl="0">
              <a:defRPr sz="1800" b="0" spc="0">
                <a:solidFill>
                  <a:srgbClr val="000000"/>
                </a:solidFill>
                <a:uFillTx/>
              </a:defRPr>
            </a:pPr>
            <a:r>
              <a:rPr sz="2925" spc="-73">
                <a:uFill>
                  <a:solidFill>
                    <a:srgbClr val="FFFFFF"/>
                  </a:solidFill>
                </a:uFill>
              </a:rPr>
              <a:t>Infrastructure as code</a:t>
            </a:r>
          </a:p>
        </p:txBody>
      </p:sp>
      <p:sp>
        <p:nvSpPr>
          <p:cNvPr id="649" name="Shape 649"/>
          <p:cNvSpPr/>
          <p:nvPr/>
        </p:nvSpPr>
        <p:spPr>
          <a:xfrm>
            <a:off x="8126791" y="4804305"/>
            <a:ext cx="832857" cy="252057"/>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defRPr sz="3700">
                <a:solidFill>
                  <a:srgbClr val="F39019"/>
                </a:solidFill>
              </a:defRPr>
            </a:lvl1pPr>
          </a:lstStyle>
          <a:p>
            <a:pPr lvl="0">
              <a:defRPr sz="1800">
                <a:solidFill>
                  <a:srgbClr val="000000"/>
                </a:solidFill>
                <a:uFillTx/>
              </a:defRPr>
            </a:pPr>
            <a:r>
              <a:rPr sz="1388">
                <a:uFill>
                  <a:solidFill>
                    <a:srgbClr val="FFFFFF"/>
                  </a:solidFill>
                </a:uFill>
              </a:rPr>
              <a:t>#cfncluster</a:t>
            </a:r>
          </a:p>
        </p:txBody>
      </p:sp>
      <p:sp>
        <p:nvSpPr>
          <p:cNvPr id="650" name="Shape 650"/>
          <p:cNvSpPr/>
          <p:nvPr/>
        </p:nvSpPr>
        <p:spPr>
          <a:xfrm>
            <a:off x="300294" y="1676474"/>
            <a:ext cx="3250628" cy="1962076"/>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p>
            <a:pPr defTabSz="171450">
              <a:spcBef>
                <a:spcPts val="600"/>
              </a:spcBef>
              <a:defRPr sz="1800">
                <a:solidFill>
                  <a:srgbClr val="000000"/>
                </a:solidFill>
                <a:uFillTx/>
              </a:defRPr>
            </a:pPr>
            <a:r>
              <a:rPr sz="1200" dirty="0"/>
              <a:t>The creation process might take a few minutes (maybe up to 5 </a:t>
            </a:r>
            <a:r>
              <a:rPr sz="1200" dirty="0" err="1"/>
              <a:t>mins</a:t>
            </a:r>
            <a:r>
              <a:rPr sz="1200" dirty="0"/>
              <a:t> or so, depending on how you configured it.</a:t>
            </a:r>
          </a:p>
          <a:p>
            <a:pPr defTabSz="171450">
              <a:spcBef>
                <a:spcPts val="600"/>
              </a:spcBef>
              <a:defRPr sz="1800">
                <a:solidFill>
                  <a:srgbClr val="000000"/>
                </a:solidFill>
                <a:uFillTx/>
              </a:defRPr>
            </a:pPr>
            <a:r>
              <a:rPr sz="1200" dirty="0"/>
              <a:t>Because the API to Cloud Formation (the service that does all the orchestration) is asynchronous, we can kill the terminal session if we wanted to and watch the whole show from the AWS console (where you’ll find it all under the “Cloud </a:t>
            </a:r>
            <a:r>
              <a:rPr sz="1200" dirty="0" err="1"/>
              <a:t>Formation”dashboard</a:t>
            </a:r>
            <a:r>
              <a:rPr sz="1200" dirty="0"/>
              <a:t> in the events tab for this stack.</a:t>
            </a:r>
          </a:p>
        </p:txBody>
      </p:sp>
      <p:pic>
        <p:nvPicPr>
          <p:cNvPr id="651" name="pasted-image.png"/>
          <p:cNvPicPr/>
          <p:nvPr/>
        </p:nvPicPr>
        <p:blipFill>
          <a:blip r:embed="rId2">
            <a:extLst/>
          </a:blip>
          <a:stretch>
            <a:fillRect/>
          </a:stretch>
        </p:blipFill>
        <p:spPr>
          <a:xfrm>
            <a:off x="3766790" y="1617437"/>
            <a:ext cx="4533726" cy="2647947"/>
          </a:xfrm>
          <a:prstGeom prst="rect">
            <a:avLst/>
          </a:prstGeom>
          <a:ln w="12700">
            <a:miter lim="400000"/>
          </a:ln>
          <a:effectLst>
            <a:outerShdw blurRad="254000" dist="127000" dir="5400000" rotWithShape="0">
              <a:srgbClr val="000000">
                <a:alpha val="70000"/>
              </a:srgbClr>
            </a:outerShdw>
          </a:effectLst>
        </p:spPr>
      </p:pic>
      <p:sp>
        <p:nvSpPr>
          <p:cNvPr id="652" name="Shape 652"/>
          <p:cNvSpPr/>
          <p:nvPr/>
        </p:nvSpPr>
        <p:spPr>
          <a:xfrm>
            <a:off x="305938" y="736253"/>
            <a:ext cx="8000191" cy="692497"/>
          </a:xfrm>
          <a:prstGeom prst="rect">
            <a:avLst/>
          </a:prstGeom>
          <a:solidFill>
            <a:srgbClr val="FEF49C"/>
          </a:solidFill>
          <a:ln w="12700">
            <a:miter lim="400000"/>
          </a:ln>
          <a:effectLst>
            <a:outerShdw blurRad="254000" dist="127000" dir="5400000" rotWithShape="0">
              <a:srgbClr val="000000">
                <a:alpha val="70000"/>
              </a:srgbClr>
            </a:outerShdw>
          </a:effectLst>
          <a:extLst>
            <a:ext uri="{C572A759-6A51-4108-AA02-DFA0A04FC94B}">
              <ma14:wrappingTextBoxFlag xmlns:ma14="http://schemas.microsoft.com/office/mac/drawingml/2011/main" xmlns="" val="1"/>
            </a:ext>
          </a:extLst>
        </p:spPr>
        <p:txBody>
          <a:bodyPr lIns="0" tIns="0" rIns="0" bIns="0" anchor="ctr">
            <a:spAutoFit/>
          </a:bodyPr>
          <a:lstStyle/>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 </a:t>
            </a:r>
            <a:r>
              <a:rPr sz="750" dirty="0" err="1">
                <a:latin typeface="Courier"/>
                <a:ea typeface="Courier"/>
                <a:cs typeface="Courier"/>
                <a:sym typeface="Courier"/>
              </a:rPr>
              <a:t>cfnCluster</a:t>
            </a:r>
            <a:r>
              <a:rPr sz="750" dirty="0">
                <a:latin typeface="Courier"/>
                <a:ea typeface="Courier"/>
                <a:cs typeface="Courier"/>
                <a:sym typeface="Courier"/>
              </a:rPr>
              <a:t> create </a:t>
            </a:r>
            <a:r>
              <a:rPr sz="750" dirty="0" err="1">
                <a:latin typeface="Courier"/>
                <a:ea typeface="Courier"/>
                <a:cs typeface="Courier"/>
                <a:sym typeface="Courier"/>
              </a:rPr>
              <a:t>boof</a:t>
            </a:r>
            <a:r>
              <a:rPr sz="750" dirty="0">
                <a:latin typeface="Courier"/>
                <a:ea typeface="Courier"/>
                <a:cs typeface="Courier"/>
                <a:sym typeface="Courier"/>
              </a:rPr>
              <a:t>-cluster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Starting: </a:t>
            </a:r>
            <a:r>
              <a:rPr sz="750" dirty="0" err="1">
                <a:latin typeface="Courier"/>
                <a:ea typeface="Courier"/>
                <a:cs typeface="Courier"/>
                <a:sym typeface="Courier"/>
              </a:rPr>
              <a:t>boof</a:t>
            </a:r>
            <a:r>
              <a:rPr sz="750" dirty="0">
                <a:latin typeface="Courier"/>
                <a:ea typeface="Courier"/>
                <a:cs typeface="Courier"/>
                <a:sym typeface="Courier"/>
              </a:rPr>
              <a:t>-cluster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Status: </a:t>
            </a:r>
            <a:r>
              <a:rPr sz="750" dirty="0" err="1">
                <a:latin typeface="Courier"/>
                <a:ea typeface="Courier"/>
                <a:cs typeface="Courier"/>
                <a:sym typeface="Courier"/>
              </a:rPr>
              <a:t>cfncluster</a:t>
            </a:r>
            <a:r>
              <a:rPr sz="750" dirty="0">
                <a:latin typeface="Courier"/>
                <a:ea typeface="Courier"/>
                <a:cs typeface="Courier"/>
                <a:sym typeface="Courier"/>
              </a:rPr>
              <a:t>-</a:t>
            </a:r>
            <a:r>
              <a:rPr sz="750" dirty="0" err="1">
                <a:latin typeface="Courier"/>
                <a:ea typeface="Courier"/>
                <a:cs typeface="Courier"/>
                <a:sym typeface="Courier"/>
              </a:rPr>
              <a:t>boof</a:t>
            </a:r>
            <a:r>
              <a:rPr sz="750" dirty="0">
                <a:latin typeface="Courier"/>
                <a:ea typeface="Courier"/>
                <a:cs typeface="Courier"/>
                <a:sym typeface="Courier"/>
              </a:rPr>
              <a:t>-cluster - CREATE_COMPLETE                               Output:"</a:t>
            </a:r>
            <a:r>
              <a:rPr sz="750" dirty="0" err="1">
                <a:latin typeface="Courier"/>
                <a:ea typeface="Courier"/>
                <a:cs typeface="Courier"/>
                <a:sym typeface="Courier"/>
              </a:rPr>
              <a:t>MasterPrivateIP</a:t>
            </a:r>
            <a:r>
              <a:rPr sz="750" dirty="0">
                <a:latin typeface="Courier"/>
                <a:ea typeface="Courier"/>
                <a:cs typeface="Courier"/>
                <a:sym typeface="Courier"/>
              </a:rPr>
              <a:t>"="10.0.0.17"</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Output:"</a:t>
            </a:r>
            <a:r>
              <a:rPr sz="750" dirty="0" err="1">
                <a:latin typeface="Courier"/>
                <a:ea typeface="Courier"/>
                <a:cs typeface="Courier"/>
                <a:sym typeface="Courier"/>
              </a:rPr>
              <a:t>MasterPublicIP</a:t>
            </a:r>
            <a:r>
              <a:rPr sz="750" dirty="0">
                <a:latin typeface="Courier"/>
                <a:ea typeface="Courier"/>
                <a:cs typeface="Courier"/>
                <a:sym typeface="Courier"/>
              </a:rPr>
              <a:t>"="54.66.174.113"</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Output:"</a:t>
            </a:r>
            <a:r>
              <a:rPr sz="750" dirty="0" err="1">
                <a:latin typeface="Courier"/>
                <a:ea typeface="Courier"/>
                <a:cs typeface="Courier"/>
                <a:sym typeface="Courier"/>
              </a:rPr>
              <a:t>GangliaPrivateURL</a:t>
            </a:r>
            <a:r>
              <a:rPr sz="750" dirty="0">
                <a:latin typeface="Courier"/>
                <a:ea typeface="Courier"/>
                <a:cs typeface="Courier"/>
                <a:sym typeface="Courier"/>
              </a:rPr>
              <a:t>"="http://10.0.0.17/ganglia/"</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dirty="0">
                <a:latin typeface="Courier"/>
                <a:ea typeface="Courier"/>
                <a:cs typeface="Courier"/>
                <a:sym typeface="Courier"/>
              </a:rPr>
              <a:t>Output:"</a:t>
            </a:r>
            <a:r>
              <a:rPr sz="750" dirty="0" err="1">
                <a:latin typeface="Courier"/>
                <a:ea typeface="Courier"/>
                <a:cs typeface="Courier"/>
                <a:sym typeface="Courier"/>
              </a:rPr>
              <a:t>GangliaPublicURL</a:t>
            </a:r>
            <a:r>
              <a:rPr sz="750" dirty="0">
                <a:latin typeface="Courier"/>
                <a:ea typeface="Courier"/>
                <a:cs typeface="Courier"/>
                <a:sym typeface="Courier"/>
              </a:rPr>
              <a:t>"="</a:t>
            </a:r>
            <a:r>
              <a:rPr sz="750" u="sng" dirty="0">
                <a:latin typeface="Courier"/>
                <a:ea typeface="Courier"/>
                <a:cs typeface="Courier"/>
                <a:sym typeface="Courier"/>
                <a:hlinkClick r:id="rId3"/>
              </a:rPr>
              <a:t>http://54.66.174.113/ganglia/</a:t>
            </a:r>
            <a:r>
              <a:rPr sz="750" dirty="0">
                <a:latin typeface="Courier"/>
                <a:ea typeface="Courier"/>
                <a:cs typeface="Courier"/>
                <a:sym typeface="Courier"/>
              </a:rPr>
              <a:t>"</a:t>
            </a:r>
          </a:p>
        </p:txBody>
      </p:sp>
      <p:pic>
        <p:nvPicPr>
          <p:cNvPr id="653" name="pasted-image.png"/>
          <p:cNvPicPr/>
          <p:nvPr/>
        </p:nvPicPr>
        <p:blipFill>
          <a:blip r:embed="rId4">
            <a:extLst/>
          </a:blip>
          <a:stretch>
            <a:fillRect/>
          </a:stretch>
        </p:blipFill>
        <p:spPr>
          <a:xfrm>
            <a:off x="309055" y="3743998"/>
            <a:ext cx="4533798" cy="1266152"/>
          </a:xfrm>
          <a:prstGeom prst="rect">
            <a:avLst/>
          </a:prstGeom>
          <a:ln w="127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164186537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p:cNvSpPr>
          <p:nvPr>
            <p:ph type="title"/>
          </p:nvPr>
        </p:nvSpPr>
        <p:spPr>
          <a:xfrm>
            <a:off x="273404" y="191724"/>
            <a:ext cx="8370482" cy="412755"/>
          </a:xfrm>
          <a:prstGeom prst="rect">
            <a:avLst/>
          </a:prstGeom>
        </p:spPr>
        <p:txBody>
          <a:bodyPr/>
          <a:lstStyle>
            <a:lvl1pPr defTabSz="1408175">
              <a:defRPr sz="7700" b="1" spc="-192">
                <a:solidFill>
                  <a:srgbClr val="F39019"/>
                </a:solidFill>
                <a:latin typeface="+mn-lt"/>
                <a:ea typeface="+mn-ea"/>
                <a:cs typeface="+mn-cs"/>
                <a:sym typeface="Arial"/>
              </a:defRPr>
            </a:lvl1pPr>
          </a:lstStyle>
          <a:p>
            <a:pPr lvl="0">
              <a:defRPr sz="1800" b="0" spc="0">
                <a:solidFill>
                  <a:srgbClr val="000000"/>
                </a:solidFill>
                <a:uFillTx/>
              </a:defRPr>
            </a:pPr>
            <a:r>
              <a:rPr sz="2888" spc="-72">
                <a:uFill>
                  <a:solidFill>
                    <a:srgbClr val="FFFFFF"/>
                  </a:solidFill>
                </a:uFill>
              </a:rPr>
              <a:t>Yes, it’s a real HPC cluster</a:t>
            </a:r>
          </a:p>
        </p:txBody>
      </p:sp>
      <p:sp>
        <p:nvSpPr>
          <p:cNvPr id="656" name="Shape 656"/>
          <p:cNvSpPr/>
          <p:nvPr/>
        </p:nvSpPr>
        <p:spPr>
          <a:xfrm>
            <a:off x="8126791" y="4804305"/>
            <a:ext cx="832857" cy="252057"/>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defRPr sz="3700">
                <a:solidFill>
                  <a:srgbClr val="F39019"/>
                </a:solidFill>
              </a:defRPr>
            </a:lvl1pPr>
          </a:lstStyle>
          <a:p>
            <a:pPr lvl="0">
              <a:defRPr sz="1800">
                <a:solidFill>
                  <a:srgbClr val="000000"/>
                </a:solidFill>
                <a:uFillTx/>
              </a:defRPr>
            </a:pPr>
            <a:r>
              <a:rPr sz="1388">
                <a:uFill>
                  <a:solidFill>
                    <a:srgbClr val="FFFFFF"/>
                  </a:solidFill>
                </a:uFill>
              </a:rPr>
              <a:t>#cfncluster</a:t>
            </a:r>
          </a:p>
        </p:txBody>
      </p:sp>
      <p:sp>
        <p:nvSpPr>
          <p:cNvPr id="657" name="Shape 657"/>
          <p:cNvSpPr/>
          <p:nvPr/>
        </p:nvSpPr>
        <p:spPr>
          <a:xfrm>
            <a:off x="1797082" y="4429758"/>
            <a:ext cx="5549837" cy="62324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spAutoFit/>
          </a:bodyPr>
          <a:lstStyle/>
          <a:p>
            <a:pPr defTabSz="171450">
              <a:spcBef>
                <a:spcPts val="600"/>
              </a:spcBef>
              <a:defRPr sz="1800">
                <a:solidFill>
                  <a:srgbClr val="000000"/>
                </a:solidFill>
                <a:uFillTx/>
              </a:defRPr>
            </a:pPr>
            <a:r>
              <a:rPr sz="825" dirty="0"/>
              <a:t>Now you have a cluster, probably running CentOS 6.x, with Sun Grid Engine as a default scheduler, and </a:t>
            </a:r>
            <a:r>
              <a:rPr sz="825" dirty="0" err="1"/>
              <a:t>openMPI</a:t>
            </a:r>
            <a:r>
              <a:rPr sz="825" dirty="0"/>
              <a:t> and a bunch of other stuff installed. You also have a shared </a:t>
            </a:r>
            <a:r>
              <a:rPr sz="825" dirty="0" err="1"/>
              <a:t>filesystem</a:t>
            </a:r>
            <a:r>
              <a:rPr sz="825" dirty="0"/>
              <a:t> in /shared and an </a:t>
            </a:r>
            <a:r>
              <a:rPr sz="825" dirty="0" err="1"/>
              <a:t>autoscaling</a:t>
            </a:r>
            <a:r>
              <a:rPr sz="825" dirty="0"/>
              <a:t> group ready to expand the number of compute nodes in the cluster when the existing ones get busy.</a:t>
            </a:r>
          </a:p>
          <a:p>
            <a:pPr defTabSz="171450">
              <a:spcBef>
                <a:spcPts val="600"/>
              </a:spcBef>
              <a:defRPr sz="1800">
                <a:solidFill>
                  <a:srgbClr val="000000"/>
                </a:solidFill>
                <a:uFillTx/>
              </a:defRPr>
            </a:pPr>
            <a:r>
              <a:rPr sz="825" dirty="0"/>
              <a:t>You can customize quite a lot via the .</a:t>
            </a:r>
            <a:r>
              <a:rPr sz="825" dirty="0" err="1"/>
              <a:t>cfncluster</a:t>
            </a:r>
            <a:r>
              <a:rPr sz="825" dirty="0"/>
              <a:t>/</a:t>
            </a:r>
            <a:r>
              <a:rPr sz="825" dirty="0" err="1"/>
              <a:t>config</a:t>
            </a:r>
            <a:r>
              <a:rPr sz="825" dirty="0"/>
              <a:t> file - check out the comments.</a:t>
            </a:r>
          </a:p>
        </p:txBody>
      </p:sp>
      <p:sp>
        <p:nvSpPr>
          <p:cNvPr id="658" name="Shape 658"/>
          <p:cNvSpPr/>
          <p:nvPr/>
        </p:nvSpPr>
        <p:spPr>
          <a:xfrm>
            <a:off x="305938" y="797390"/>
            <a:ext cx="5549837" cy="3347070"/>
          </a:xfrm>
          <a:prstGeom prst="rect">
            <a:avLst/>
          </a:prstGeom>
          <a:solidFill>
            <a:srgbClr val="FEF49C"/>
          </a:solidFill>
          <a:ln w="12700">
            <a:miter lim="400000"/>
          </a:ln>
          <a:effectLst>
            <a:outerShdw blurRad="254000" dist="127000" dir="5400000" rotWithShape="0">
              <a:srgbClr val="000000">
                <a:alpha val="70000"/>
              </a:srgbClr>
            </a:outerShdw>
          </a:effectLst>
          <a:extLst>
            <a:ext uri="{C572A759-6A51-4108-AA02-DFA0A04FC94B}">
              <ma14:wrappingTextBoxFlag xmlns:ma14="http://schemas.microsoft.com/office/mac/drawingml/2011/main" xmlns="" val="1"/>
            </a:ext>
          </a:extLst>
        </p:spPr>
        <p:txBody>
          <a:bodyPr lIns="0" tIns="0" rIns="0" bIns="0" anchor="ctr">
            <a:spAutoFit/>
          </a:bodyPr>
          <a:lstStyle/>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arthur ~ [26] $ cfnCluster create boof-cluster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Starting: boof-cluster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Status: cfncluster-boof-cluster - CREATE_COMPLETE                               Output:"MasterPrivateIP"="10.0.0.17"</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Output:"MasterPublicIP"="54.66.174.113"</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Output:"GangliaPrivateURL"="http://10.0.0.17/ganglia/"</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Output:"GangliaPublicURL"="http://54.66.174.113/ganglia/"</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750">
              <a:latin typeface="Courier"/>
              <a:ea typeface="Courier"/>
              <a:cs typeface="Courier"/>
              <a:sym typeface="Courier"/>
            </a:endParaRP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arthur ~ [27] $ ssh ec2-user@54.66.174.113</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The authenticity of host '54.66.174.113 (54.66.174.113)' can't be established.</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RSA key fingerprint is 45:3e:17:76:1d:01:13:d8:d4:40:1a:74:91:77:73:31.</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Are you sure you want to continue connecting (yes/no)? yes</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Warning: Permanently added '54.66.174.113' (RSA) to the list of known hosts.</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750">
              <a:latin typeface="Courier"/>
              <a:ea typeface="Courier"/>
              <a:cs typeface="Courier"/>
              <a:sym typeface="Courier"/>
            </a:endParaRP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[ec2-user@ip-10-0-0-17 ~]$ df</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Filesystem     1K-blocks    Used Available Use% Mounted on</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/dev/xvda1      10185764 7022736   2639040  73%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tmpfs             509312       0    509312   0% /dev/shm</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/dev/xvdf       20961280   32928  20928352   1% /shared</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750">
              <a:latin typeface="Courier"/>
              <a:ea typeface="Courier"/>
              <a:cs typeface="Courier"/>
              <a:sym typeface="Courier"/>
            </a:endParaRP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750">
              <a:latin typeface="Courier"/>
              <a:ea typeface="Courier"/>
              <a:cs typeface="Courier"/>
              <a:sym typeface="Courier"/>
            </a:endParaRP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[ec2-user@ip-10-0-0-17 ~]$ qhost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HOSTNAME                ARCH         NCPU NSOC NCOR NTHR  LOAD  MEMTOT  MEMUSE  SWAPTO  SWAPUS</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global                  -               -    -    -    -     -       -       -       -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ip-10-0-0-136           lx-amd64        8    1    4    8     -   14.6G       - 1024.0M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ip-10-0-0-154           lx-amd64        8    1    4    8     -   14.6G       - 1024.0M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[ec2-user@ip-10-0-0-17 ~]$ qstat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50">
                <a:latin typeface="Courier"/>
                <a:ea typeface="Courier"/>
                <a:cs typeface="Courier"/>
                <a:sym typeface="Courier"/>
              </a:rPr>
              <a:t>[ec2-user@ip-10-0-0-17 ~]$ </a:t>
            </a:r>
          </a:p>
        </p:txBody>
      </p:sp>
      <p:sp>
        <p:nvSpPr>
          <p:cNvPr id="659" name="Shape 659"/>
          <p:cNvSpPr/>
          <p:nvPr/>
        </p:nvSpPr>
        <p:spPr>
          <a:xfrm>
            <a:off x="5030226" y="122736"/>
            <a:ext cx="4070402" cy="4168962"/>
          </a:xfrm>
          <a:prstGeom prst="rect">
            <a:avLst/>
          </a:prstGeom>
          <a:solidFill>
            <a:srgbClr val="FEF49C"/>
          </a:solidFill>
          <a:ln w="12700">
            <a:miter lim="400000"/>
          </a:ln>
          <a:effectLst>
            <a:outerShdw blurRad="254000" dist="127000" dir="5400000" rotWithShape="0">
              <a:srgbClr val="000000">
                <a:alpha val="70000"/>
              </a:srgbClr>
            </a:outerShdw>
          </a:effectLst>
          <a:extLst>
            <a:ext uri="{C572A759-6A51-4108-AA02-DFA0A04FC94B}">
              <ma14:wrappingTextBoxFlag xmlns:ma14="http://schemas.microsoft.com/office/mac/drawingml/2011/main" xmlns="" val="1"/>
            </a:ext>
          </a:extLst>
        </p:spPr>
        <p:txBody>
          <a:bodyPr lIns="0" tIns="0" rIns="0" bIns="0" anchor="ctr">
            <a:spAutoFit/>
          </a:bodyPr>
          <a:lstStyle/>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ed hw.qsub</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hw.qsub: No such file or directory</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a</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#!/bin/bash</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 -cwd</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 -j y</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 -pe mpi 2</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 -S /bin/bash</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module load openmpi-x86_64</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mpirun -np 2 hostname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w</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110</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q</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ll</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total 4</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-rw-rw-r-- 1 ec2-user ec2-user 110 Feb  1 05:57 hw.qsub</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qsub hw.qsub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Your job 1 ("hw.qsub") has been submitted</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qstat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job-ID  prior   name       user         state submit/start at     queue                          slots ja-task-ID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      1 0.55500 hw.qsub    ec2-user     r     02/01/2015 05:57:25 all.q@ip-10-0-0-44.ap-southeas     2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qstat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ls -l</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total 8</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-rw-rw-r-- 1 ec2-user ec2-user 110 Feb  1 05:57 hw.qsub</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-rw-r--r-- 1 ec2-user ec2-user  26 Feb  1 05:57 hw.qsub.o1</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cat hw.qsub.o1 </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ip-10-0-0-136</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ip-10-0-0-154</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13">
                <a:latin typeface="Courier"/>
                <a:ea typeface="Courier"/>
                <a:cs typeface="Courier"/>
                <a:sym typeface="Courier"/>
              </a:rPr>
              <a:t>[ec2-user@ip-10-0-0-17 ~]$ </a:t>
            </a:r>
          </a:p>
        </p:txBody>
      </p:sp>
    </p:spTree>
    <p:extLst>
      <p:ext uri="{BB962C8B-B14F-4D97-AF65-F5344CB8AC3E}">
        <p14:creationId xmlns:p14="http://schemas.microsoft.com/office/powerpoint/2010/main" val="54096892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AWS used for Scientific Computing?</a:t>
            </a:r>
          </a:p>
        </p:txBody>
      </p:sp>
      <p:sp>
        <p:nvSpPr>
          <p:cNvPr id="3" name="Content Placeholder 2"/>
          <p:cNvSpPr>
            <a:spLocks noGrp="1"/>
          </p:cNvSpPr>
          <p:nvPr>
            <p:ph idx="1"/>
          </p:nvPr>
        </p:nvSpPr>
        <p:spPr>
          <a:xfrm>
            <a:off x="457200" y="1200150"/>
            <a:ext cx="8229600" cy="3657599"/>
          </a:xfrm>
        </p:spPr>
        <p:txBody>
          <a:bodyPr/>
          <a:lstStyle/>
          <a:p>
            <a:r>
              <a:rPr lang="en-US" dirty="0" smtClean="0"/>
              <a:t>HPC for Engineering and Simulation</a:t>
            </a:r>
          </a:p>
          <a:p>
            <a:r>
              <a:rPr lang="en-US" dirty="0" smtClean="0"/>
              <a:t>High Throughput Computing (HTC) for Data Intensive Analytics</a:t>
            </a:r>
          </a:p>
          <a:p>
            <a:r>
              <a:rPr lang="en-US" dirty="0" smtClean="0"/>
              <a:t>Hybrid Supercomputing Centers</a:t>
            </a:r>
          </a:p>
          <a:p>
            <a:r>
              <a:rPr lang="en-US" dirty="0" smtClean="0"/>
              <a:t>Collaborative Research Environments</a:t>
            </a:r>
          </a:p>
          <a:p>
            <a:r>
              <a:rPr lang="en-US" dirty="0" smtClean="0"/>
              <a:t>Citizen Science</a:t>
            </a:r>
          </a:p>
          <a:p>
            <a:r>
              <a:rPr lang="en-US" dirty="0" smtClean="0"/>
              <a:t>Science-as-a-Service</a:t>
            </a:r>
          </a:p>
          <a:p>
            <a:r>
              <a:rPr lang="en-US" dirty="0" smtClean="0"/>
              <a:t>Machine Learning</a:t>
            </a:r>
            <a:endParaRPr lang="en-US" dirty="0"/>
          </a:p>
        </p:txBody>
      </p:sp>
    </p:spTree>
    <p:extLst>
      <p:ext uri="{BB962C8B-B14F-4D97-AF65-F5344CB8AC3E}">
        <p14:creationId xmlns:p14="http://schemas.microsoft.com/office/powerpoint/2010/main" val="2773120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p:cNvSpPr>
          <p:nvPr>
            <p:ph type="title"/>
          </p:nvPr>
        </p:nvSpPr>
        <p:spPr>
          <a:xfrm>
            <a:off x="211359" y="230502"/>
            <a:ext cx="8370481" cy="415447"/>
          </a:xfrm>
          <a:prstGeom prst="rect">
            <a:avLst/>
          </a:prstGeom>
        </p:spPr>
        <p:txBody>
          <a:bodyPr/>
          <a:lstStyle>
            <a:lvl1pPr defTabSz="1353311">
              <a:defRPr sz="7696" b="1" spc="-192">
                <a:solidFill>
                  <a:srgbClr val="F39019"/>
                </a:solidFill>
                <a:latin typeface="+mn-lt"/>
                <a:ea typeface="+mn-ea"/>
                <a:cs typeface="+mn-cs"/>
                <a:sym typeface="Arial"/>
              </a:defRPr>
            </a:lvl1pPr>
          </a:lstStyle>
          <a:p>
            <a:pPr lvl="0">
              <a:defRPr sz="1800" b="0" spc="0">
                <a:solidFill>
                  <a:srgbClr val="000000"/>
                </a:solidFill>
                <a:uFillTx/>
              </a:defRPr>
            </a:pPr>
            <a:r>
              <a:rPr sz="2886" spc="-72">
                <a:uFill>
                  <a:solidFill>
                    <a:srgbClr val="FFFFFF"/>
                  </a:solidFill>
                </a:uFill>
              </a:rPr>
              <a:t>System-wide Upgrade from Ivy Bridge to Haswell</a:t>
            </a:r>
          </a:p>
        </p:txBody>
      </p:sp>
      <p:sp>
        <p:nvSpPr>
          <p:cNvPr id="662" name="Shape 662"/>
          <p:cNvSpPr/>
          <p:nvPr/>
        </p:nvSpPr>
        <p:spPr>
          <a:xfrm>
            <a:off x="8126791" y="4823541"/>
            <a:ext cx="794385" cy="21358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700">
                <a:solidFill>
                  <a:srgbClr val="F39019"/>
                </a:solidFill>
              </a:defRPr>
            </a:lvl1pPr>
          </a:lstStyle>
          <a:p>
            <a:pPr lvl="0">
              <a:defRPr sz="1800">
                <a:solidFill>
                  <a:srgbClr val="000000"/>
                </a:solidFill>
                <a:uFillTx/>
              </a:defRPr>
            </a:pPr>
            <a:r>
              <a:rPr sz="1388">
                <a:uFill>
                  <a:solidFill>
                    <a:srgbClr val="FFFFFF"/>
                  </a:solidFill>
                </a:uFill>
              </a:rPr>
              <a:t>#cfncluster</a:t>
            </a:r>
          </a:p>
        </p:txBody>
      </p:sp>
      <p:sp>
        <p:nvSpPr>
          <p:cNvPr id="663" name="Shape 663"/>
          <p:cNvSpPr/>
          <p:nvPr/>
        </p:nvSpPr>
        <p:spPr>
          <a:xfrm>
            <a:off x="4822618" y="2184371"/>
            <a:ext cx="3669255" cy="5886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171450">
              <a:spcBef>
                <a:spcPts val="600"/>
              </a:spcBef>
              <a:defRPr sz="1800">
                <a:solidFill>
                  <a:srgbClr val="000000"/>
                </a:solidFill>
                <a:uFillTx/>
              </a:defRPr>
            </a:pPr>
            <a:r>
              <a:rPr sz="3825" dirty="0">
                <a:latin typeface="Arial Black"/>
                <a:ea typeface="Arial Black"/>
                <a:cs typeface="Arial Black"/>
                <a:sym typeface="Arial Black"/>
              </a:rPr>
              <a:t>Yes, </a:t>
            </a:r>
            <a:r>
              <a:rPr sz="3825" dirty="0">
                <a:solidFill>
                  <a:srgbClr val="F39019"/>
                </a:solidFill>
                <a:latin typeface="Arial Black"/>
                <a:ea typeface="Arial Black"/>
                <a:cs typeface="Arial Black"/>
                <a:sym typeface="Arial Black"/>
              </a:rPr>
              <a:t>really :-)</a:t>
            </a:r>
          </a:p>
        </p:txBody>
      </p:sp>
      <p:sp>
        <p:nvSpPr>
          <p:cNvPr id="664" name="Shape 664"/>
          <p:cNvSpPr/>
          <p:nvPr/>
        </p:nvSpPr>
        <p:spPr>
          <a:xfrm>
            <a:off x="886436" y="1907372"/>
            <a:ext cx="3126627" cy="1142620"/>
          </a:xfrm>
          <a:prstGeom prst="rect">
            <a:avLst/>
          </a:prstGeom>
          <a:solidFill>
            <a:srgbClr val="FEF49C"/>
          </a:solidFill>
          <a:ln w="12700">
            <a:miter lim="400000"/>
          </a:ln>
          <a:effectLst>
            <a:outerShdw blurRad="254000" dist="127000" dir="5400000" rotWithShape="0">
              <a:srgbClr val="000000">
                <a:alpha val="70000"/>
              </a:srgbClr>
            </a:outerShdw>
          </a:effectLst>
          <a:extLst>
            <a:ext uri="{C572A759-6A51-4108-AA02-DFA0A04FC94B}">
              <ma14:wrappingTextBoxFlag xmlns:ma14="http://schemas.microsoft.com/office/mac/drawingml/2011/main" xmlns="" val="1"/>
            </a:ext>
          </a:extLst>
        </p:spPr>
        <p:txBody>
          <a:bodyPr lIns="0" tIns="0" rIns="0" bIns="0" anchor="ctr">
            <a:spAutoFit/>
          </a:bodyPr>
          <a:lstStyle/>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 </a:t>
            </a:r>
            <a:r>
              <a:rPr sz="825" b="1">
                <a:latin typeface="Menlo"/>
                <a:ea typeface="Menlo"/>
                <a:cs typeface="Menlo"/>
                <a:sym typeface="Menlo"/>
              </a:rPr>
              <a:t>ed ~/.cfncluster/config</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/compute_instance_type/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compute_instance_type = c3.8xLarge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b="1">
                <a:latin typeface="Menlo"/>
                <a:ea typeface="Menlo"/>
                <a:cs typeface="Menlo"/>
                <a:sym typeface="Menlo"/>
              </a:rPr>
              <a:t>s/c3/c4/p</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compute_instance_type = c4.8xLarge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w</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949</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825">
                <a:latin typeface="Menlo"/>
                <a:ea typeface="Menlo"/>
                <a:cs typeface="Menlo"/>
                <a:sym typeface="Menlo"/>
              </a:rPr>
              <a:t>$ </a:t>
            </a:r>
            <a:r>
              <a:rPr sz="825" b="1">
                <a:latin typeface="Menlo"/>
                <a:ea typeface="Menlo"/>
                <a:cs typeface="Menlo"/>
                <a:sym typeface="Menlo"/>
              </a:rPr>
              <a:t>cfncluster update boof-cluster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825">
              <a:latin typeface="Menlo"/>
              <a:ea typeface="Menlo"/>
              <a:cs typeface="Menlo"/>
              <a:sym typeface="Menlo"/>
            </a:endParaRPr>
          </a:p>
        </p:txBody>
      </p:sp>
      <p:sp>
        <p:nvSpPr>
          <p:cNvPr id="665" name="Shape 665"/>
          <p:cNvSpPr/>
          <p:nvPr/>
        </p:nvSpPr>
        <p:spPr>
          <a:xfrm>
            <a:off x="3554790" y="4233061"/>
            <a:ext cx="1769715" cy="1443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spcBef>
                <a:spcPts val="1600"/>
              </a:spcBef>
              <a:buClrTx/>
              <a:buFontTx/>
              <a:defRPr sz="2500">
                <a:uFillTx/>
              </a:defRPr>
            </a:lvl1pPr>
          </a:lstStyle>
          <a:p>
            <a:pPr lvl="0">
              <a:defRPr sz="1800">
                <a:solidFill>
                  <a:srgbClr val="000000"/>
                </a:solidFill>
              </a:defRPr>
            </a:pPr>
            <a:r>
              <a:rPr sz="938">
                <a:solidFill>
                  <a:srgbClr val="FFFFFF"/>
                </a:solidFill>
              </a:rPr>
              <a:t>Downgrading is just as easy. Honest.</a:t>
            </a:r>
          </a:p>
        </p:txBody>
      </p:sp>
    </p:spTree>
    <p:extLst>
      <p:ext uri="{BB962C8B-B14F-4D97-AF65-F5344CB8AC3E}">
        <p14:creationId xmlns:p14="http://schemas.microsoft.com/office/powerpoint/2010/main" val="283605707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273404" y="191724"/>
            <a:ext cx="8370482" cy="419100"/>
          </a:xfrm>
          <a:prstGeom prst="rect">
            <a:avLst/>
          </a:prstGeom>
        </p:spPr>
        <p:txBody>
          <a:bodyPr/>
          <a:lstStyle>
            <a:lvl1pPr defTabSz="1353311">
              <a:defRPr sz="7696" b="1" spc="-192">
                <a:solidFill>
                  <a:srgbClr val="F39019"/>
                </a:solidFill>
                <a:latin typeface="+mn-lt"/>
                <a:ea typeface="+mn-ea"/>
                <a:cs typeface="+mn-cs"/>
                <a:sym typeface="Arial"/>
              </a:defRPr>
            </a:lvl1pPr>
          </a:lstStyle>
          <a:p>
            <a:pPr lvl="0">
              <a:defRPr sz="1800" b="0" spc="0">
                <a:solidFill>
                  <a:srgbClr val="000000"/>
                </a:solidFill>
                <a:uFillTx/>
              </a:defRPr>
            </a:pPr>
            <a:r>
              <a:rPr sz="2886" spc="-72">
                <a:uFill>
                  <a:solidFill>
                    <a:srgbClr val="FFFFFF"/>
                  </a:solidFill>
                </a:uFill>
              </a:rPr>
              <a:t>Config options to explore …</a:t>
            </a:r>
          </a:p>
        </p:txBody>
      </p:sp>
      <p:sp>
        <p:nvSpPr>
          <p:cNvPr id="668" name="Shape 668"/>
          <p:cNvSpPr/>
          <p:nvPr/>
        </p:nvSpPr>
        <p:spPr>
          <a:xfrm>
            <a:off x="8126791" y="4823541"/>
            <a:ext cx="794385" cy="21358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700">
                <a:solidFill>
                  <a:srgbClr val="F39019"/>
                </a:solidFill>
              </a:defRPr>
            </a:lvl1pPr>
          </a:lstStyle>
          <a:p>
            <a:pPr lvl="0">
              <a:defRPr sz="1800">
                <a:solidFill>
                  <a:srgbClr val="000000"/>
                </a:solidFill>
                <a:uFillTx/>
              </a:defRPr>
            </a:pPr>
            <a:r>
              <a:rPr sz="1388">
                <a:uFill>
                  <a:solidFill>
                    <a:srgbClr val="FFFFFF"/>
                  </a:solidFill>
                </a:uFill>
              </a:rPr>
              <a:t>#cfncluster</a:t>
            </a:r>
          </a:p>
        </p:txBody>
      </p:sp>
      <p:sp>
        <p:nvSpPr>
          <p:cNvPr id="669" name="Shape 669"/>
          <p:cNvSpPr/>
          <p:nvPr/>
        </p:nvSpPr>
        <p:spPr>
          <a:xfrm>
            <a:off x="285913" y="904979"/>
            <a:ext cx="5029869" cy="1558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457200">
              <a:spcBef>
                <a:spcPts val="1600"/>
              </a:spcBef>
              <a:buClrTx/>
              <a:buFontTx/>
              <a:defRPr sz="2700">
                <a:uFillTx/>
              </a:defRPr>
            </a:lvl1pPr>
          </a:lstStyle>
          <a:p>
            <a:pPr lvl="0">
              <a:defRPr sz="1800">
                <a:solidFill>
                  <a:srgbClr val="000000"/>
                </a:solidFill>
              </a:defRPr>
            </a:pPr>
            <a:r>
              <a:rPr sz="1013">
                <a:solidFill>
                  <a:srgbClr val="FFFFFF"/>
                </a:solidFill>
              </a:rPr>
              <a:t>Many options, but the most interesting ones immediately are:</a:t>
            </a:r>
          </a:p>
        </p:txBody>
      </p:sp>
      <p:sp>
        <p:nvSpPr>
          <p:cNvPr id="670" name="Shape 670"/>
          <p:cNvSpPr/>
          <p:nvPr/>
        </p:nvSpPr>
        <p:spPr>
          <a:xfrm>
            <a:off x="283762" y="1243668"/>
            <a:ext cx="5605308" cy="3152530"/>
          </a:xfrm>
          <a:prstGeom prst="rect">
            <a:avLst/>
          </a:prstGeom>
          <a:solidFill>
            <a:srgbClr val="FEF49C"/>
          </a:solidFill>
          <a:ln w="12700">
            <a:miter lim="400000"/>
          </a:ln>
          <a:effectLst>
            <a:outerShdw blurRad="254000" dist="127000" dir="5400000" rotWithShape="0">
              <a:srgbClr val="000000">
                <a:alpha val="70000"/>
              </a:srgbClr>
            </a:outerShdw>
          </a:effectLst>
          <a:extLst>
            <a:ext uri="{C572A759-6A51-4108-AA02-DFA0A04FC94B}">
              <ma14:wrappingTextBoxFlag xmlns:ma14="http://schemas.microsoft.com/office/mac/drawingml/2011/main" xmlns="" val="1"/>
            </a:ext>
          </a:extLst>
        </p:spPr>
        <p:txBody>
          <a:bodyPr lIns="0" tIns="0" rIns="0" bIns="0" anchor="ctr">
            <a:spAutoFit/>
          </a:bodyPr>
          <a:lstStyle/>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t2.micro for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compute_instance_type = t2.micro</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Master Server EC2 instance type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t2.micro for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#master_instance_type = t2.micro</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Inital number of EC2 instances to launch as compute nodes in the 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2 for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#initial_queue_size = 1</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Maximum number of EC2 instances that can be launched in the cluster.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10 for the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#max_queue_size = 10</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Boolean flag to set autoscaling group to maintain initial size and scale back</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false for the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#maintain_initial_size = true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Cluster scheduler</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sge for the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scheduler = sge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Type of cluster to launch i.e. ondemand or spot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ondemand for the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#cluster_type = ondemand</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Spot price for the ComputeFleet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#spot_price = 0.00</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endParaRPr sz="788" b="1">
              <a:latin typeface="Courier"/>
              <a:ea typeface="Courier"/>
              <a:cs typeface="Courier"/>
              <a:sym typeface="Courier"/>
            </a:endParaRP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Cluster placement group. This placement group must already exist.</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a:latin typeface="Courier"/>
                <a:ea typeface="Courier"/>
                <a:cs typeface="Courier"/>
                <a:sym typeface="Courier"/>
              </a:rPr>
              <a:t># (defaults to NONE for the default template)</a:t>
            </a:r>
          </a:p>
          <a:p>
            <a:pPr defTabSz="171450">
              <a:tabLst>
                <a:tab pos="133350" algn="l"/>
                <a:tab pos="266700" algn="l"/>
                <a:tab pos="400050" algn="l"/>
                <a:tab pos="533400" algn="l"/>
                <a:tab pos="666750" algn="l"/>
                <a:tab pos="800100" algn="l"/>
                <a:tab pos="933450" algn="l"/>
                <a:tab pos="1066800" algn="l"/>
                <a:tab pos="1200150" algn="l"/>
                <a:tab pos="1333500" algn="l"/>
                <a:tab pos="1466850" algn="l"/>
                <a:tab pos="1600200" algn="l"/>
              </a:tabLst>
              <a:defRPr sz="1800">
                <a:solidFill>
                  <a:srgbClr val="000000"/>
                </a:solidFill>
                <a:uFillTx/>
              </a:defRPr>
            </a:pPr>
            <a:r>
              <a:rPr sz="788" b="1">
                <a:latin typeface="Courier"/>
                <a:ea typeface="Courier"/>
                <a:cs typeface="Courier"/>
                <a:sym typeface="Courier"/>
              </a:rPr>
              <a:t>#placement_group = NONE</a:t>
            </a:r>
          </a:p>
        </p:txBody>
      </p:sp>
      <p:grpSp>
        <p:nvGrpSpPr>
          <p:cNvPr id="673" name="Group 673"/>
          <p:cNvGrpSpPr/>
          <p:nvPr/>
        </p:nvGrpSpPr>
        <p:grpSpPr>
          <a:xfrm>
            <a:off x="2642052" y="1144458"/>
            <a:ext cx="3259044" cy="615411"/>
            <a:chOff x="-1270801" y="-71842"/>
            <a:chExt cx="8690784" cy="1641093"/>
          </a:xfrm>
        </p:grpSpPr>
        <p:sp>
          <p:nvSpPr>
            <p:cNvPr id="672" name="Shape 672"/>
            <p:cNvSpPr/>
            <p:nvPr/>
          </p:nvSpPr>
          <p:spPr>
            <a:xfrm>
              <a:off x="0" y="0"/>
              <a:ext cx="7347985" cy="1403447"/>
            </a:xfrm>
            <a:prstGeom prst="wedgeEllipseCallout">
              <a:avLst>
                <a:gd name="adj1" fmla="val -66319"/>
                <a:gd name="adj2" fmla="val 56688"/>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defTabSz="685574">
                <a:buClr>
                  <a:srgbClr val="FFFFFF">
                    <a:alpha val="99000"/>
                  </a:srgbClr>
                </a:buClr>
                <a:defRPr sz="1800">
                  <a:solidFill>
                    <a:srgbClr val="000000"/>
                  </a:solidFill>
                  <a:uFillTx/>
                </a:defRPr>
              </a:pPr>
              <a:r>
                <a:rPr sz="825">
                  <a:solidFill>
                    <a:srgbClr val="EC5D57"/>
                  </a:solidFill>
                  <a:effectLst>
                    <a:outerShdw blurRad="38100" dist="12700" dir="5400000" rotWithShape="0">
                      <a:srgbClr val="000000">
                        <a:alpha val="50000"/>
                      </a:srgbClr>
                    </a:outerShdw>
                  </a:effectLst>
                  <a:uFill>
                    <a:solidFill>
                      <a:srgbClr val="FFFFFF">
                        <a:alpha val="99000"/>
                      </a:srgbClr>
                    </a:solidFill>
                  </a:uFill>
                </a:rPr>
                <a:t>t2.micro is tiny</a:t>
              </a:r>
            </a:p>
            <a:p>
              <a:pPr algn="ctr" defTabSz="685574">
                <a:buClr>
                  <a:srgbClr val="FFFFFF">
                    <a:alpha val="99000"/>
                  </a:srgbClr>
                </a:buClr>
                <a:defRPr sz="1800">
                  <a:solidFill>
                    <a:srgbClr val="000000"/>
                  </a:solidFill>
                  <a:uFillTx/>
                </a:defRPr>
              </a:pPr>
              <a:r>
                <a:rPr sz="825">
                  <a:solidFill>
                    <a:srgbClr val="EC5D57"/>
                  </a:solidFill>
                  <a:effectLst>
                    <a:outerShdw blurRad="38100" dist="12700" dir="5400000" rotWithShape="0">
                      <a:srgbClr val="000000">
                        <a:alpha val="50000"/>
                      </a:srgbClr>
                    </a:outerShdw>
                  </a:effectLst>
                  <a:uFill>
                    <a:solidFill>
                      <a:srgbClr val="FFFFFF">
                        <a:alpha val="99000"/>
                      </a:srgbClr>
                    </a:solidFill>
                  </a:uFill>
                </a:rPr>
                <a:t>c3.4xlarge might be more interesting …</a:t>
              </a:r>
            </a:p>
          </p:txBody>
        </p:sp>
        <p:pic>
          <p:nvPicPr>
            <p:cNvPr id="671" name="Picture 670"/>
            <p:cNvPicPr/>
            <p:nvPr/>
          </p:nvPicPr>
          <p:blipFill>
            <a:blip r:embed="rId2">
              <a:extLst/>
            </a:blip>
            <a:stretch>
              <a:fillRect/>
            </a:stretch>
          </p:blipFill>
          <p:spPr>
            <a:xfrm>
              <a:off x="-1270802" y="-71843"/>
              <a:ext cx="8690785" cy="1641095"/>
            </a:xfrm>
            <a:prstGeom prst="rect">
              <a:avLst/>
            </a:prstGeom>
            <a:effectLst/>
          </p:spPr>
        </p:pic>
      </p:grpSp>
      <p:pic>
        <p:nvPicPr>
          <p:cNvPr id="674" name="Picture 673"/>
          <p:cNvPicPr/>
          <p:nvPr/>
        </p:nvPicPr>
        <p:blipFill>
          <a:blip r:embed="rId3">
            <a:extLst/>
          </a:blip>
          <a:stretch>
            <a:fillRect/>
          </a:stretch>
        </p:blipFill>
        <p:spPr>
          <a:xfrm>
            <a:off x="164670" y="2001352"/>
            <a:ext cx="1689300" cy="575839"/>
          </a:xfrm>
          <a:prstGeom prst="rect">
            <a:avLst/>
          </a:prstGeom>
        </p:spPr>
      </p:pic>
      <p:grpSp>
        <p:nvGrpSpPr>
          <p:cNvPr id="678" name="Group 678"/>
          <p:cNvGrpSpPr/>
          <p:nvPr/>
        </p:nvGrpSpPr>
        <p:grpSpPr>
          <a:xfrm>
            <a:off x="1998493" y="1823902"/>
            <a:ext cx="1604671" cy="615410"/>
            <a:chOff x="-1604176" y="-71842"/>
            <a:chExt cx="4279121" cy="1641093"/>
          </a:xfrm>
        </p:grpSpPr>
        <p:sp>
          <p:nvSpPr>
            <p:cNvPr id="677" name="Shape 677"/>
            <p:cNvSpPr/>
            <p:nvPr/>
          </p:nvSpPr>
          <p:spPr>
            <a:xfrm>
              <a:off x="0" y="0"/>
              <a:ext cx="2603110" cy="1497243"/>
            </a:xfrm>
            <a:prstGeom prst="wedgeEllipseCallout">
              <a:avLst>
                <a:gd name="adj1" fmla="val -108873"/>
                <a:gd name="adj2" fmla="val 27903"/>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1828196">
                <a:buClr>
                  <a:srgbClr val="FFFFFF">
                    <a:alpha val="99000"/>
                  </a:srgbClr>
                </a:buClr>
                <a:defRPr sz="2300">
                  <a:solidFill>
                    <a:srgbClr val="EC5D57"/>
                  </a:solidFill>
                  <a:effectLst>
                    <a:outerShdw blurRad="38100" dist="12700" dir="5400000" rotWithShape="0">
                      <a:srgbClr val="000000">
                        <a:alpha val="50000"/>
                      </a:srgbClr>
                    </a:outerShdw>
                  </a:effectLst>
                  <a:uFill>
                    <a:solidFill>
                      <a:srgbClr val="FFFFFF">
                        <a:alpha val="99000"/>
                      </a:srgbClr>
                    </a:solidFill>
                  </a:uFill>
                </a:defRPr>
              </a:lvl1pPr>
            </a:lstStyle>
            <a:p>
              <a:pPr lvl="0">
                <a:defRPr sz="1800">
                  <a:solidFill>
                    <a:srgbClr val="000000"/>
                  </a:solidFill>
                  <a:effectLst/>
                  <a:uFillTx/>
                </a:defRPr>
              </a:pPr>
              <a:r>
                <a:rPr sz="863"/>
                <a:t>Min &amp; Max size of your cluster.</a:t>
              </a:r>
            </a:p>
          </p:txBody>
        </p:sp>
        <p:pic>
          <p:nvPicPr>
            <p:cNvPr id="676" name="Picture 675"/>
            <p:cNvPicPr/>
            <p:nvPr/>
          </p:nvPicPr>
          <p:blipFill>
            <a:blip r:embed="rId4">
              <a:extLst/>
            </a:blip>
            <a:stretch>
              <a:fillRect/>
            </a:stretch>
          </p:blipFill>
          <p:spPr>
            <a:xfrm>
              <a:off x="-1604177" y="-71843"/>
              <a:ext cx="4279123" cy="1641095"/>
            </a:xfrm>
            <a:prstGeom prst="rect">
              <a:avLst/>
            </a:prstGeom>
            <a:effectLst/>
          </p:spPr>
        </p:pic>
      </p:grpSp>
      <p:grpSp>
        <p:nvGrpSpPr>
          <p:cNvPr id="681" name="Group 681"/>
          <p:cNvGrpSpPr/>
          <p:nvPr/>
        </p:nvGrpSpPr>
        <p:grpSpPr>
          <a:xfrm>
            <a:off x="2419852" y="2503346"/>
            <a:ext cx="2075861" cy="615410"/>
            <a:chOff x="-2303470" y="-71842"/>
            <a:chExt cx="5535628" cy="1641093"/>
          </a:xfrm>
        </p:grpSpPr>
        <p:sp>
          <p:nvSpPr>
            <p:cNvPr id="680" name="Shape 680"/>
            <p:cNvSpPr/>
            <p:nvPr/>
          </p:nvSpPr>
          <p:spPr>
            <a:xfrm>
              <a:off x="0" y="0"/>
              <a:ext cx="3160472" cy="1497243"/>
            </a:xfrm>
            <a:prstGeom prst="wedgeEllipseCallout">
              <a:avLst>
                <a:gd name="adj1" fmla="val -120614"/>
                <a:gd name="adj2" fmla="val 2613"/>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1828196">
                <a:buClr>
                  <a:srgbClr val="FFFFFF">
                    <a:alpha val="99000"/>
                  </a:srgbClr>
                </a:buClr>
                <a:defRPr sz="2200">
                  <a:solidFill>
                    <a:srgbClr val="EC5D57"/>
                  </a:solidFill>
                  <a:effectLst>
                    <a:outerShdw blurRad="38100" dist="12700" dir="5400000" rotWithShape="0">
                      <a:srgbClr val="000000">
                        <a:alpha val="50000"/>
                      </a:srgbClr>
                    </a:outerShdw>
                  </a:effectLst>
                  <a:uFill>
                    <a:solidFill>
                      <a:srgbClr val="FFFFFF">
                        <a:alpha val="99000"/>
                      </a:srgbClr>
                    </a:solidFill>
                  </a:uFill>
                </a:defRPr>
              </a:lvl1pPr>
            </a:lstStyle>
            <a:p>
              <a:pPr lvl="0">
                <a:defRPr sz="1800">
                  <a:solidFill>
                    <a:srgbClr val="000000"/>
                  </a:solidFill>
                  <a:effectLst/>
                  <a:uFillTx/>
                </a:defRPr>
              </a:pPr>
              <a:r>
                <a:rPr sz="825"/>
                <a:t>Whether to fall back when things get quiet</a:t>
              </a:r>
            </a:p>
          </p:txBody>
        </p:sp>
        <p:pic>
          <p:nvPicPr>
            <p:cNvPr id="679" name="Picture 678"/>
            <p:cNvPicPr/>
            <p:nvPr/>
          </p:nvPicPr>
          <p:blipFill>
            <a:blip r:embed="rId5">
              <a:extLst/>
            </a:blip>
            <a:stretch>
              <a:fillRect/>
            </a:stretch>
          </p:blipFill>
          <p:spPr>
            <a:xfrm>
              <a:off x="-2303471" y="-71843"/>
              <a:ext cx="5535629" cy="1641095"/>
            </a:xfrm>
            <a:prstGeom prst="rect">
              <a:avLst/>
            </a:prstGeom>
            <a:effectLst/>
          </p:spPr>
        </p:pic>
      </p:grpSp>
      <p:grpSp>
        <p:nvGrpSpPr>
          <p:cNvPr id="684" name="Group 684"/>
          <p:cNvGrpSpPr/>
          <p:nvPr/>
        </p:nvGrpSpPr>
        <p:grpSpPr>
          <a:xfrm>
            <a:off x="1379641" y="2938757"/>
            <a:ext cx="2031361" cy="575822"/>
            <a:chOff x="-2184804" y="-71842"/>
            <a:chExt cx="5416962" cy="1535524"/>
          </a:xfrm>
        </p:grpSpPr>
        <p:sp>
          <p:nvSpPr>
            <p:cNvPr id="683" name="Shape 683"/>
            <p:cNvSpPr/>
            <p:nvPr/>
          </p:nvSpPr>
          <p:spPr>
            <a:xfrm>
              <a:off x="0" y="0"/>
              <a:ext cx="3160472" cy="1392018"/>
            </a:xfrm>
            <a:prstGeom prst="wedgeEllipseCallout">
              <a:avLst>
                <a:gd name="adj1" fmla="val -116857"/>
                <a:gd name="adj2" fmla="val -7391"/>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1828196">
                <a:buClr>
                  <a:srgbClr val="FFFFFF">
                    <a:alpha val="99000"/>
                  </a:srgbClr>
                </a:buClr>
                <a:defRPr sz="2200">
                  <a:solidFill>
                    <a:srgbClr val="EC5D57"/>
                  </a:solidFill>
                  <a:effectLst>
                    <a:outerShdw blurRad="38100" dist="12700" dir="5400000" rotWithShape="0">
                      <a:srgbClr val="000000">
                        <a:alpha val="50000"/>
                      </a:srgbClr>
                    </a:outerShdw>
                  </a:effectLst>
                  <a:uFill>
                    <a:solidFill>
                      <a:srgbClr val="FFFFFF">
                        <a:alpha val="99000"/>
                      </a:srgbClr>
                    </a:solidFill>
                  </a:uFill>
                </a:defRPr>
              </a:lvl1pPr>
            </a:lstStyle>
            <a:p>
              <a:pPr lvl="0">
                <a:defRPr sz="1800">
                  <a:solidFill>
                    <a:srgbClr val="000000"/>
                  </a:solidFill>
                  <a:effectLst/>
                  <a:uFillTx/>
                </a:defRPr>
              </a:pPr>
              <a:r>
                <a:rPr sz="825"/>
                <a:t>Also can use ‘openlava’ or ‘torque’</a:t>
              </a:r>
            </a:p>
          </p:txBody>
        </p:sp>
        <p:pic>
          <p:nvPicPr>
            <p:cNvPr id="682" name="Picture 681"/>
            <p:cNvPicPr/>
            <p:nvPr/>
          </p:nvPicPr>
          <p:blipFill>
            <a:blip r:embed="rId6">
              <a:extLst/>
            </a:blip>
            <a:stretch>
              <a:fillRect/>
            </a:stretch>
          </p:blipFill>
          <p:spPr>
            <a:xfrm>
              <a:off x="-2184805" y="-71843"/>
              <a:ext cx="5416963" cy="1535526"/>
            </a:xfrm>
            <a:prstGeom prst="rect">
              <a:avLst/>
            </a:prstGeom>
            <a:effectLst/>
          </p:spPr>
        </p:pic>
      </p:grpSp>
      <p:grpSp>
        <p:nvGrpSpPr>
          <p:cNvPr id="687" name="Group 687"/>
          <p:cNvGrpSpPr/>
          <p:nvPr/>
        </p:nvGrpSpPr>
        <p:grpSpPr>
          <a:xfrm>
            <a:off x="1933102" y="3343146"/>
            <a:ext cx="2988177" cy="575822"/>
            <a:chOff x="-3938198" y="-71842"/>
            <a:chExt cx="7968471" cy="1535524"/>
          </a:xfrm>
        </p:grpSpPr>
        <p:sp>
          <p:nvSpPr>
            <p:cNvPr id="686" name="Shape 686"/>
            <p:cNvSpPr/>
            <p:nvPr/>
          </p:nvSpPr>
          <p:spPr>
            <a:xfrm>
              <a:off x="0" y="0"/>
              <a:ext cx="3958504" cy="1392018"/>
            </a:xfrm>
            <a:prstGeom prst="wedgeEllipseCallout">
              <a:avLst>
                <a:gd name="adj1" fmla="val -147670"/>
                <a:gd name="adj2" fmla="val 23781"/>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1828196">
                <a:buClr>
                  <a:srgbClr val="FFFFFF">
                    <a:alpha val="99000"/>
                  </a:srgbClr>
                </a:buClr>
                <a:defRPr sz="2200">
                  <a:solidFill>
                    <a:srgbClr val="EC5D57"/>
                  </a:solidFill>
                  <a:effectLst>
                    <a:outerShdw blurRad="38100" dist="12700" dir="5400000" rotWithShape="0">
                      <a:srgbClr val="000000">
                        <a:alpha val="50000"/>
                      </a:srgbClr>
                    </a:outerShdw>
                  </a:effectLst>
                  <a:uFill>
                    <a:solidFill>
                      <a:srgbClr val="FFFFFF">
                        <a:alpha val="99000"/>
                      </a:srgbClr>
                    </a:solidFill>
                  </a:uFill>
                </a:defRPr>
              </a:lvl1pPr>
            </a:lstStyle>
            <a:p>
              <a:pPr lvl="0">
                <a:defRPr sz="1800">
                  <a:solidFill>
                    <a:srgbClr val="000000"/>
                  </a:solidFill>
                  <a:effectLst/>
                  <a:uFillTx/>
                </a:defRPr>
              </a:pPr>
              <a:r>
                <a:rPr sz="825"/>
                <a:t>Explore the SPOT market if you want to save money  :-)</a:t>
              </a:r>
            </a:p>
          </p:txBody>
        </p:sp>
        <p:pic>
          <p:nvPicPr>
            <p:cNvPr id="685" name="Picture 684"/>
            <p:cNvPicPr/>
            <p:nvPr/>
          </p:nvPicPr>
          <p:blipFill>
            <a:blip r:embed="rId7">
              <a:extLst/>
            </a:blip>
            <a:stretch>
              <a:fillRect/>
            </a:stretch>
          </p:blipFill>
          <p:spPr>
            <a:xfrm>
              <a:off x="-3938199" y="-71843"/>
              <a:ext cx="7968473" cy="1535526"/>
            </a:xfrm>
            <a:prstGeom prst="rect">
              <a:avLst/>
            </a:prstGeom>
            <a:effectLst/>
          </p:spPr>
        </p:pic>
      </p:grpSp>
      <p:grpSp>
        <p:nvGrpSpPr>
          <p:cNvPr id="690" name="Group 690"/>
          <p:cNvGrpSpPr/>
          <p:nvPr/>
        </p:nvGrpSpPr>
        <p:grpSpPr>
          <a:xfrm>
            <a:off x="1836554" y="4243901"/>
            <a:ext cx="2822383" cy="732836"/>
            <a:chOff x="-3286926" y="-71842"/>
            <a:chExt cx="7526353" cy="1954227"/>
          </a:xfrm>
        </p:grpSpPr>
        <p:sp>
          <p:nvSpPr>
            <p:cNvPr id="689" name="Shape 689"/>
            <p:cNvSpPr/>
            <p:nvPr/>
          </p:nvSpPr>
          <p:spPr>
            <a:xfrm>
              <a:off x="0" y="0"/>
              <a:ext cx="4167747" cy="1810666"/>
            </a:xfrm>
            <a:prstGeom prst="wedgeEllipseCallout">
              <a:avLst>
                <a:gd name="adj1" fmla="val -127141"/>
                <a:gd name="adj2" fmla="val -47695"/>
              </a:avLst>
            </a:prstGeom>
            <a:solidFill>
              <a:srgbClr val="FFFFFF"/>
            </a:solidFill>
            <a:ln>
              <a:noFill/>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defTabSz="1828196">
                <a:buClr>
                  <a:srgbClr val="FFFFFF">
                    <a:alpha val="99000"/>
                  </a:srgbClr>
                </a:buClr>
                <a:defRPr sz="2000">
                  <a:solidFill>
                    <a:srgbClr val="EC5D57"/>
                  </a:solidFill>
                  <a:effectLst>
                    <a:outerShdw blurRad="38100" dist="12700" dir="5400000" rotWithShape="0">
                      <a:srgbClr val="000000">
                        <a:alpha val="50000"/>
                      </a:srgbClr>
                    </a:outerShdw>
                  </a:effectLst>
                  <a:uFill>
                    <a:solidFill>
                      <a:srgbClr val="FFFFFF">
                        <a:alpha val="99000"/>
                      </a:srgbClr>
                    </a:solidFill>
                  </a:uFill>
                </a:defRPr>
              </a:lvl1pPr>
            </a:lstStyle>
            <a:p>
              <a:pPr lvl="0">
                <a:defRPr sz="1800">
                  <a:solidFill>
                    <a:srgbClr val="000000"/>
                  </a:solidFill>
                  <a:effectLst/>
                  <a:uFillTx/>
                </a:defRPr>
              </a:pPr>
              <a:r>
                <a:rPr sz="750"/>
                <a:t>A placement group will provision your instances very close to each other on the network.</a:t>
              </a:r>
            </a:p>
          </p:txBody>
        </p:sp>
        <p:pic>
          <p:nvPicPr>
            <p:cNvPr id="688" name="Picture 687"/>
            <p:cNvPicPr/>
            <p:nvPr/>
          </p:nvPicPr>
          <p:blipFill>
            <a:blip r:embed="rId8">
              <a:extLst/>
            </a:blip>
            <a:stretch>
              <a:fillRect/>
            </a:stretch>
          </p:blipFill>
          <p:spPr>
            <a:xfrm>
              <a:off x="-3286927" y="-71843"/>
              <a:ext cx="7526354" cy="1954229"/>
            </a:xfrm>
            <a:prstGeom prst="rect">
              <a:avLst/>
            </a:prstGeom>
            <a:effectLst/>
          </p:spPr>
        </p:pic>
      </p:grpSp>
    </p:spTree>
    <p:extLst>
      <p:ext uri="{BB962C8B-B14F-4D97-AF65-F5344CB8AC3E}">
        <p14:creationId xmlns:p14="http://schemas.microsoft.com/office/powerpoint/2010/main" val="425109602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2326042" y="1352550"/>
              <a:ext cx="4491935" cy="584775"/>
            </a:xfrm>
            <a:prstGeom prst="rect">
              <a:avLst/>
            </a:prstGeom>
            <a:noFill/>
          </p:spPr>
          <p:txBody>
            <a:bodyPr wrap="none" rtlCol="0">
              <a:spAutoFit/>
            </a:bodyPr>
            <a:lstStyle/>
            <a:p>
              <a:pPr algn="ctr"/>
              <a:r>
                <a:rPr lang="en-US" sz="3200" dirty="0" smtClean="0">
                  <a:latin typeface="Arial"/>
                  <a:cs typeface="Arial"/>
                </a:rPr>
                <a:t>Notable HPC Examples</a:t>
              </a:r>
            </a:p>
          </p:txBody>
        </p:sp>
      </p:grpSp>
    </p:spTree>
    <p:extLst>
      <p:ext uri="{BB962C8B-B14F-4D97-AF65-F5344CB8AC3E}">
        <p14:creationId xmlns:p14="http://schemas.microsoft.com/office/powerpoint/2010/main" val="1972285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2005" y="2266950"/>
            <a:ext cx="8397765" cy="1219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80000" algn="ctr"/>
            <a:r>
              <a:rPr lang="en-US" sz="4800" b="1" dirty="0" smtClean="0">
                <a:solidFill>
                  <a:schemeClr val="tx1"/>
                </a:solidFill>
                <a:latin typeface="Arial" pitchFamily="34" charset="0"/>
                <a:cs typeface="Arial" pitchFamily="34" charset="0"/>
              </a:rPr>
              <a:t>C3 Instance Cluster*</a:t>
            </a:r>
          </a:p>
          <a:p>
            <a:pPr marL="180000" algn="ctr"/>
            <a:endParaRPr lang="en-US" sz="1000" dirty="0">
              <a:solidFill>
                <a:schemeClr val="tx1"/>
              </a:solidFill>
              <a:latin typeface="Arial" pitchFamily="34" charset="0"/>
              <a:cs typeface="Arial" pitchFamily="34" charset="0"/>
            </a:endParaRPr>
          </a:p>
          <a:p>
            <a:pPr marL="180000" algn="ctr"/>
            <a:r>
              <a:rPr lang="en-US" sz="5400" b="1" dirty="0" smtClean="0">
                <a:solidFill>
                  <a:schemeClr val="accent1"/>
                </a:solidFill>
                <a:latin typeface="Arial" pitchFamily="34" charset="0"/>
                <a:cs typeface="Arial" pitchFamily="34" charset="0"/>
              </a:rPr>
              <a:t>484 TFLOPS</a:t>
            </a:r>
          </a:p>
          <a:p>
            <a:pPr marL="180000" algn="ctr"/>
            <a:endParaRPr lang="en-US" sz="1000" dirty="0">
              <a:solidFill>
                <a:schemeClr val="tx1"/>
              </a:solidFill>
              <a:latin typeface="Arial" pitchFamily="34" charset="0"/>
              <a:cs typeface="Arial" pitchFamily="34" charset="0"/>
            </a:endParaRPr>
          </a:p>
          <a:p>
            <a:pPr marL="180000" algn="ctr"/>
            <a:r>
              <a:rPr lang="en-US" sz="3200" dirty="0" smtClean="0">
                <a:solidFill>
                  <a:schemeClr val="tx1">
                    <a:lumMod val="75000"/>
                    <a:lumOff val="25000"/>
                  </a:schemeClr>
                </a:solidFill>
                <a:latin typeface="Arial" pitchFamily="34" charset="0"/>
                <a:cs typeface="Arial" pitchFamily="34" charset="0"/>
              </a:rPr>
              <a:t>Making it the 64</a:t>
            </a:r>
            <a:r>
              <a:rPr lang="en-US" sz="3200" baseline="30000" dirty="0" smtClean="0">
                <a:solidFill>
                  <a:schemeClr val="tx1">
                    <a:lumMod val="75000"/>
                    <a:lumOff val="25000"/>
                  </a:schemeClr>
                </a:solidFill>
                <a:latin typeface="Arial" pitchFamily="34" charset="0"/>
                <a:cs typeface="Arial" pitchFamily="34" charset="0"/>
              </a:rPr>
              <a:t>th</a:t>
            </a:r>
            <a:r>
              <a:rPr lang="en-US" sz="3200" dirty="0" smtClean="0">
                <a:solidFill>
                  <a:schemeClr val="tx1">
                    <a:lumMod val="75000"/>
                    <a:lumOff val="25000"/>
                  </a:schemeClr>
                </a:solidFill>
                <a:latin typeface="Arial" pitchFamily="34" charset="0"/>
                <a:cs typeface="Arial" pitchFamily="34" charset="0"/>
              </a:rPr>
              <a:t> fastest</a:t>
            </a:r>
            <a:br>
              <a:rPr lang="en-US" sz="3200" dirty="0" smtClean="0">
                <a:solidFill>
                  <a:schemeClr val="tx1">
                    <a:lumMod val="75000"/>
                    <a:lumOff val="25000"/>
                  </a:schemeClr>
                </a:solidFill>
                <a:latin typeface="Arial" pitchFamily="34" charset="0"/>
                <a:cs typeface="Arial" pitchFamily="34" charset="0"/>
              </a:rPr>
            </a:br>
            <a:r>
              <a:rPr lang="en-US" sz="3200" dirty="0" smtClean="0">
                <a:solidFill>
                  <a:schemeClr val="tx1">
                    <a:lumMod val="75000"/>
                    <a:lumOff val="25000"/>
                  </a:schemeClr>
                </a:solidFill>
                <a:latin typeface="Arial" pitchFamily="34" charset="0"/>
                <a:cs typeface="Arial" pitchFamily="34" charset="0"/>
              </a:rPr>
              <a:t>supercomputer in the world</a:t>
            </a:r>
          </a:p>
          <a:p>
            <a:pPr marL="180000" algn="ctr"/>
            <a:endParaRPr lang="en-US" sz="3200" dirty="0">
              <a:solidFill>
                <a:schemeClr val="tx1">
                  <a:lumMod val="75000"/>
                  <a:lumOff val="25000"/>
                </a:schemeClr>
              </a:solidFill>
              <a:latin typeface="Arial" pitchFamily="34" charset="0"/>
              <a:cs typeface="Arial" pitchFamily="34" charset="0"/>
            </a:endParaRPr>
          </a:p>
          <a:p>
            <a:pPr marL="180000" algn="ctr"/>
            <a:r>
              <a:rPr lang="en-US" sz="1200" dirty="0" smtClean="0">
                <a:solidFill>
                  <a:schemeClr val="tx1">
                    <a:lumMod val="75000"/>
                    <a:lumOff val="25000"/>
                  </a:schemeClr>
                </a:solidFill>
                <a:latin typeface="Arial" pitchFamily="34" charset="0"/>
                <a:cs typeface="Arial" pitchFamily="34" charset="0"/>
              </a:rPr>
              <a:t>*Representing a tiny fraction of total AWS compute capacity </a:t>
            </a:r>
          </a:p>
          <a:p>
            <a:pPr marL="180000" algn="ctr"/>
            <a:endParaRPr lang="en-US" sz="3200" dirty="0">
              <a:solidFill>
                <a:schemeClr val="tx1">
                  <a:lumMod val="75000"/>
                  <a:lumOff val="25000"/>
                </a:schemeClr>
              </a:solidFill>
              <a:latin typeface="Arial" pitchFamily="34" charset="0"/>
              <a:cs typeface="Arial" pitchFamily="34" charset="0"/>
            </a:endParaRPr>
          </a:p>
        </p:txBody>
      </p:sp>
      <p:sp>
        <p:nvSpPr>
          <p:cNvPr id="2" name="Rectangle 1"/>
          <p:cNvSpPr/>
          <p:nvPr/>
        </p:nvSpPr>
        <p:spPr>
          <a:xfrm rot="19686590">
            <a:off x="-938438" y="204291"/>
            <a:ext cx="4126905" cy="967417"/>
          </a:xfrm>
          <a:prstGeom prst="rect">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tx1"/>
                </a:solidFill>
              </a:rPr>
              <a:t>In 2013</a:t>
            </a:r>
            <a:endParaRPr lang="en-US" sz="2800" b="1" dirty="0">
              <a:solidFill>
                <a:schemeClr val="tx1"/>
              </a:solidFill>
            </a:endParaRPr>
          </a:p>
        </p:txBody>
      </p:sp>
    </p:spTree>
    <p:extLst>
      <p:ext uri="{BB962C8B-B14F-4D97-AF65-F5344CB8AC3E}">
        <p14:creationId xmlns:p14="http://schemas.microsoft.com/office/powerpoint/2010/main" val="1223009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7315200" y="248943"/>
            <a:ext cx="1664040" cy="459989"/>
            <a:chOff x="432266" y="376606"/>
            <a:chExt cx="2514134" cy="694980"/>
          </a:xfrm>
        </p:grpSpPr>
        <p:sp>
          <p:nvSpPr>
            <p:cNvPr id="7" name="Rounded Rectangle 6"/>
            <p:cNvSpPr>
              <a:spLocks noChangeArrowheads="1"/>
            </p:cNvSpPr>
            <p:nvPr/>
          </p:nvSpPr>
          <p:spPr bwMode="auto">
            <a:xfrm>
              <a:off x="432266" y="376606"/>
              <a:ext cx="2514134" cy="694980"/>
            </a:xfrm>
            <a:prstGeom prst="roundRect">
              <a:avLst>
                <a:gd name="adj" fmla="val 0"/>
              </a:avLst>
            </a:prstGeom>
            <a:solidFill>
              <a:schemeClr val="bg1"/>
            </a:solidFill>
            <a:ln w="38100">
              <a:solidFill>
                <a:srgbClr val="024990"/>
              </a:solidFill>
              <a:round/>
              <a:headEnd/>
              <a:tailEnd/>
            </a:ln>
            <a:effectLst>
              <a:outerShdw dist="38100" dir="5400000" algn="ctr" rotWithShape="0">
                <a:srgbClr val="4B4B4B">
                  <a:alpha val="48000"/>
                </a:srgbClr>
              </a:outerShdw>
            </a:effectLst>
          </p:spPr>
          <p:txBody>
            <a:bodyPr anchor="ctr"/>
            <a:lstStyle/>
            <a:p>
              <a:pPr algn="ctr" fontAlgn="auto">
                <a:spcBef>
                  <a:spcPts val="0"/>
                </a:spcBef>
                <a:spcAft>
                  <a:spcPts val="0"/>
                </a:spcAft>
                <a:defRPr/>
              </a:pPr>
              <a:endParaRPr lang="en-US" sz="1400" dirty="0">
                <a:solidFill>
                  <a:srgbClr val="194B8D"/>
                </a:solidFill>
                <a:latin typeface="Arial"/>
                <a:ea typeface="Arial" charset="0"/>
                <a:cs typeface="Arial"/>
              </a:endParaRPr>
            </a:p>
          </p:txBody>
        </p:sp>
        <p:pic>
          <p:nvPicPr>
            <p:cNvPr id="11" name="Picture 10" descr="novartis-logo.gif"/>
            <p:cNvPicPr>
              <a:picLocks noChangeAspect="1"/>
            </p:cNvPicPr>
            <p:nvPr/>
          </p:nvPicPr>
          <p:blipFill>
            <a:blip r:embed="rId3"/>
            <a:stretch>
              <a:fillRect/>
            </a:stretch>
          </p:blipFill>
          <p:spPr>
            <a:xfrm>
              <a:off x="595187" y="529352"/>
              <a:ext cx="2197100" cy="393700"/>
            </a:xfrm>
            <a:prstGeom prst="rect">
              <a:avLst/>
            </a:prstGeom>
          </p:spPr>
        </p:pic>
      </p:grpSp>
      <p:sp>
        <p:nvSpPr>
          <p:cNvPr id="24" name="Content Placeholder 7"/>
          <p:cNvSpPr>
            <a:spLocks noGrp="1"/>
          </p:cNvSpPr>
          <p:nvPr>
            <p:ph sz="half" idx="1"/>
          </p:nvPr>
        </p:nvSpPr>
        <p:spPr>
          <a:xfrm>
            <a:off x="884561" y="917802"/>
            <a:ext cx="4932421" cy="2717720"/>
          </a:xfrm>
        </p:spPr>
        <p:txBody>
          <a:bodyPr>
            <a:noAutofit/>
          </a:bodyPr>
          <a:lstStyle/>
          <a:p>
            <a:pPr marL="173038" indent="-173038">
              <a:buNone/>
            </a:pPr>
            <a:r>
              <a:rPr lang="en-US" sz="1600" b="1" dirty="0" smtClean="0"/>
              <a:t>The Problem for Cancer Drug Design: </a:t>
            </a:r>
          </a:p>
          <a:p>
            <a:pPr marL="173038" indent="-173038"/>
            <a:r>
              <a:rPr lang="en-US" sz="1600" dirty="0" smtClean="0">
                <a:solidFill>
                  <a:schemeClr val="tx1">
                    <a:lumMod val="50000"/>
                    <a:lumOff val="50000"/>
                  </a:schemeClr>
                </a:solidFill>
              </a:rPr>
              <a:t>Cancer researcher needed 50,000 cores, </a:t>
            </a:r>
            <a:br>
              <a:rPr lang="en-US" sz="1600" dirty="0" smtClean="0">
                <a:solidFill>
                  <a:schemeClr val="tx1">
                    <a:lumMod val="50000"/>
                    <a:lumOff val="50000"/>
                  </a:schemeClr>
                </a:solidFill>
              </a:rPr>
            </a:br>
            <a:r>
              <a:rPr lang="en-US" sz="1600" dirty="0" smtClean="0">
                <a:solidFill>
                  <a:schemeClr val="tx1">
                    <a:lumMod val="50000"/>
                    <a:lumOff val="50000"/>
                  </a:schemeClr>
                </a:solidFill>
              </a:rPr>
              <a:t>(not available in-house)</a:t>
            </a:r>
          </a:p>
          <a:p>
            <a:pPr marL="173038" indent="-173038">
              <a:buNone/>
            </a:pPr>
            <a:endParaRPr lang="en-US" sz="1000" dirty="0" smtClean="0"/>
          </a:p>
          <a:p>
            <a:pPr marL="173038" indent="-173038">
              <a:buNone/>
            </a:pPr>
            <a:r>
              <a:rPr lang="en-US" sz="1600" b="1" dirty="0" smtClean="0"/>
              <a:t>The options they didn’t choose: </a:t>
            </a:r>
          </a:p>
          <a:p>
            <a:pPr marL="173038" indent="-173038"/>
            <a:r>
              <a:rPr lang="en-US" sz="1600" dirty="0" smtClean="0">
                <a:solidFill>
                  <a:schemeClr val="tx1">
                    <a:lumMod val="50000"/>
                    <a:lumOff val="50000"/>
                  </a:schemeClr>
                </a:solidFill>
              </a:rPr>
              <a:t>Buy infrastructure: Spend Millions, wait 6 months</a:t>
            </a:r>
          </a:p>
          <a:p>
            <a:pPr marL="173038" indent="-173038"/>
            <a:r>
              <a:rPr lang="en-US" sz="1600" dirty="0" smtClean="0">
                <a:solidFill>
                  <a:schemeClr val="tx1">
                    <a:lumMod val="50000"/>
                    <a:lumOff val="50000"/>
                  </a:schemeClr>
                </a:solidFill>
              </a:rPr>
              <a:t>Spend months writing software</a:t>
            </a:r>
          </a:p>
          <a:p>
            <a:pPr marL="173038" indent="-173038">
              <a:buNone/>
            </a:pPr>
            <a:endParaRPr lang="en-US" sz="1000" dirty="0" smtClean="0">
              <a:solidFill>
                <a:srgbClr val="BFBFBF"/>
              </a:solidFill>
            </a:endParaRPr>
          </a:p>
          <a:p>
            <a:pPr marL="173038" indent="-173038">
              <a:buNone/>
            </a:pPr>
            <a:r>
              <a:rPr lang="en-US" sz="1600" dirty="0" smtClean="0"/>
              <a:t>“</a:t>
            </a:r>
            <a:r>
              <a:rPr lang="en-US" sz="1600" dirty="0" smtClean="0">
                <a:solidFill>
                  <a:schemeClr val="tx1">
                    <a:lumMod val="50000"/>
                    <a:lumOff val="50000"/>
                  </a:schemeClr>
                </a:solidFill>
              </a:rPr>
              <a:t>We contacted our friends at Cycle Computing, AWS, … to create a system that was </a:t>
            </a:r>
            <a:r>
              <a:rPr lang="en-US" sz="1600" u="sng" dirty="0" smtClean="0"/>
              <a:t>fast</a:t>
            </a:r>
            <a:r>
              <a:rPr lang="en-US" sz="1600" dirty="0" smtClean="0">
                <a:solidFill>
                  <a:srgbClr val="BFBFBF"/>
                </a:solidFill>
              </a:rPr>
              <a:t>,</a:t>
            </a:r>
            <a:r>
              <a:rPr lang="en-US" sz="1600" dirty="0" smtClean="0"/>
              <a:t> </a:t>
            </a:r>
            <a:r>
              <a:rPr lang="en-US" sz="1600" u="sng" dirty="0" smtClean="0"/>
              <a:t>extremely secure</a:t>
            </a:r>
            <a:r>
              <a:rPr lang="en-US" sz="1600" dirty="0" smtClean="0">
                <a:solidFill>
                  <a:schemeClr val="tx1">
                    <a:lumMod val="50000"/>
                    <a:lumOff val="50000"/>
                  </a:schemeClr>
                </a:solidFill>
              </a:rPr>
              <a:t>, … </a:t>
            </a:r>
            <a:r>
              <a:rPr lang="en-US" sz="1600" u="sng" dirty="0" smtClean="0"/>
              <a:t>inexpensive</a:t>
            </a:r>
            <a:r>
              <a:rPr lang="en-US" sz="1600" dirty="0" smtClean="0">
                <a:solidFill>
                  <a:schemeClr val="tx1">
                    <a:lumMod val="50000"/>
                    <a:lumOff val="50000"/>
                  </a:schemeClr>
                </a:solidFill>
              </a:rPr>
              <a:t>, and </a:t>
            </a:r>
            <a:r>
              <a:rPr lang="en-US" sz="1600" u="sng" dirty="0" smtClean="0"/>
              <a:t>easy to use</a:t>
            </a:r>
            <a:r>
              <a:rPr lang="en-US" sz="1600" dirty="0" smtClean="0">
                <a:solidFill>
                  <a:srgbClr val="BFBFBF"/>
                </a:solidFill>
              </a:rPr>
              <a:t>.</a:t>
            </a:r>
            <a:r>
              <a:rPr lang="en-US" sz="1600" dirty="0" smtClean="0"/>
              <a:t>”</a:t>
            </a:r>
            <a:endParaRPr lang="en-US" sz="1600" b="1" dirty="0" smtClean="0"/>
          </a:p>
        </p:txBody>
      </p:sp>
      <p:pic>
        <p:nvPicPr>
          <p:cNvPr id="14" name="Content Placeholder 13" descr="StephenLitster.png"/>
          <p:cNvPicPr>
            <a:picLocks noGrp="1" noChangeAspect="1"/>
          </p:cNvPicPr>
          <p:nvPr>
            <p:ph sz="half" idx="2"/>
          </p:nvPr>
        </p:nvPicPr>
        <p:blipFill>
          <a:blip r:embed="rId4"/>
          <a:srcRect t="-2153" b="-2153"/>
          <a:stretch>
            <a:fillRect/>
          </a:stretch>
        </p:blipFill>
        <p:spPr>
          <a:xfrm>
            <a:off x="4853535" y="1496082"/>
            <a:ext cx="3999571" cy="3361668"/>
          </a:xfrm>
          <a:prstGeom prst="rect">
            <a:avLst/>
          </a:prstGeom>
        </p:spPr>
      </p:pic>
      <p:sp>
        <p:nvSpPr>
          <p:cNvPr id="4" name="Title 3"/>
          <p:cNvSpPr>
            <a:spLocks noGrp="1"/>
          </p:cNvSpPr>
          <p:nvPr>
            <p:ph type="title"/>
          </p:nvPr>
        </p:nvSpPr>
        <p:spPr/>
        <p:txBody>
          <a:bodyPr/>
          <a:lstStyle/>
          <a:p>
            <a:r>
              <a:rPr lang="en-US" dirty="0" smtClean="0"/>
              <a:t>Accelerating Science </a:t>
            </a:r>
            <a:endParaRPr lang="en-US" dirty="0"/>
          </a:p>
        </p:txBody>
      </p:sp>
    </p:spTree>
    <p:extLst>
      <p:ext uri="{BB962C8B-B14F-4D97-AF65-F5344CB8AC3E}">
        <p14:creationId xmlns:p14="http://schemas.microsoft.com/office/powerpoint/2010/main" val="991690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Solution:</a:t>
            </a:r>
            <a:endParaRPr lang="en-US" dirty="0"/>
          </a:p>
        </p:txBody>
      </p:sp>
      <p:sp>
        <p:nvSpPr>
          <p:cNvPr id="3" name="Content Placeholder 2"/>
          <p:cNvSpPr>
            <a:spLocks noGrp="1"/>
          </p:cNvSpPr>
          <p:nvPr>
            <p:ph idx="1"/>
          </p:nvPr>
        </p:nvSpPr>
        <p:spPr/>
        <p:txBody>
          <a:bodyPr/>
          <a:lstStyle/>
          <a:p>
            <a:r>
              <a:rPr lang="en-US" dirty="0" smtClean="0"/>
              <a:t>3 new compounds</a:t>
            </a:r>
          </a:p>
          <a:p>
            <a:pPr lvl="1"/>
            <a:r>
              <a:rPr lang="en-US" dirty="0" smtClean="0"/>
              <a:t>40 years of computing</a:t>
            </a:r>
          </a:p>
          <a:p>
            <a:pPr lvl="1"/>
            <a:r>
              <a:rPr lang="en-US" dirty="0" smtClean="0"/>
              <a:t>10,466 servers World-Wide</a:t>
            </a:r>
          </a:p>
          <a:p>
            <a:r>
              <a:rPr lang="en-US" dirty="0" smtClean="0"/>
              <a:t>$44M </a:t>
            </a:r>
            <a:r>
              <a:rPr lang="en-US" dirty="0"/>
              <a:t>cluster for 8 hours for $</a:t>
            </a:r>
            <a:r>
              <a:rPr lang="en-US" dirty="0" smtClean="0"/>
              <a:t>4,362</a:t>
            </a:r>
          </a:p>
          <a:p>
            <a:pPr lvl="1"/>
            <a:r>
              <a:rPr lang="en-US" dirty="0"/>
              <a:t>Multiple </a:t>
            </a:r>
            <a:r>
              <a:rPr lang="en-US" dirty="0" smtClean="0"/>
              <a:t>AZ’s</a:t>
            </a:r>
          </a:p>
          <a:p>
            <a:pPr lvl="1"/>
            <a:r>
              <a:rPr lang="en-US" dirty="0"/>
              <a:t>Multiple </a:t>
            </a:r>
            <a:r>
              <a:rPr lang="en-US" dirty="0" smtClean="0"/>
              <a:t>Regions</a:t>
            </a:r>
          </a:p>
          <a:p>
            <a:pPr lvl="1"/>
            <a:r>
              <a:rPr lang="en-US" dirty="0"/>
              <a:t>Automated </a:t>
            </a:r>
            <a:r>
              <a:rPr lang="en-US" dirty="0" smtClean="0"/>
              <a:t>bidding</a:t>
            </a:r>
          </a:p>
          <a:p>
            <a:pPr lvl="1"/>
            <a:r>
              <a:rPr lang="en-US" dirty="0"/>
              <a:t>Optimized </a:t>
            </a:r>
            <a:r>
              <a:rPr lang="en-US" dirty="0" smtClean="0"/>
              <a:t>orchestration</a:t>
            </a:r>
            <a:endParaRPr lang="en-US" dirty="0"/>
          </a:p>
        </p:txBody>
      </p:sp>
      <p:grpSp>
        <p:nvGrpSpPr>
          <p:cNvPr id="4" name="Group 11"/>
          <p:cNvGrpSpPr/>
          <p:nvPr/>
        </p:nvGrpSpPr>
        <p:grpSpPr>
          <a:xfrm>
            <a:off x="7315200" y="248943"/>
            <a:ext cx="1664040" cy="459989"/>
            <a:chOff x="432266" y="376606"/>
            <a:chExt cx="2514134" cy="694980"/>
          </a:xfrm>
        </p:grpSpPr>
        <p:sp>
          <p:nvSpPr>
            <p:cNvPr id="5" name="Rounded Rectangle 4"/>
            <p:cNvSpPr>
              <a:spLocks noChangeArrowheads="1"/>
            </p:cNvSpPr>
            <p:nvPr/>
          </p:nvSpPr>
          <p:spPr bwMode="auto">
            <a:xfrm>
              <a:off x="432266" y="376606"/>
              <a:ext cx="2514134" cy="694980"/>
            </a:xfrm>
            <a:prstGeom prst="roundRect">
              <a:avLst>
                <a:gd name="adj" fmla="val 0"/>
              </a:avLst>
            </a:prstGeom>
            <a:solidFill>
              <a:schemeClr val="bg1"/>
            </a:solidFill>
            <a:ln w="38100">
              <a:solidFill>
                <a:srgbClr val="024990"/>
              </a:solidFill>
              <a:round/>
              <a:headEnd/>
              <a:tailEnd/>
            </a:ln>
            <a:effectLst>
              <a:outerShdw dist="38100" dir="5400000" algn="ctr" rotWithShape="0">
                <a:srgbClr val="4B4B4B">
                  <a:alpha val="48000"/>
                </a:srgbClr>
              </a:outerShdw>
            </a:effectLst>
          </p:spPr>
          <p:txBody>
            <a:bodyPr anchor="ctr"/>
            <a:lstStyle/>
            <a:p>
              <a:pPr algn="ctr" fontAlgn="auto">
                <a:spcBef>
                  <a:spcPts val="0"/>
                </a:spcBef>
                <a:spcAft>
                  <a:spcPts val="0"/>
                </a:spcAft>
                <a:defRPr/>
              </a:pPr>
              <a:endParaRPr lang="en-US" sz="1400" dirty="0">
                <a:solidFill>
                  <a:srgbClr val="194B8D"/>
                </a:solidFill>
                <a:latin typeface="Arial"/>
                <a:ea typeface="Arial" charset="0"/>
                <a:cs typeface="Arial"/>
              </a:endParaRPr>
            </a:p>
          </p:txBody>
        </p:sp>
        <p:pic>
          <p:nvPicPr>
            <p:cNvPr id="6" name="Picture 5" descr="novartis-logo.gif"/>
            <p:cNvPicPr>
              <a:picLocks noChangeAspect="1"/>
            </p:cNvPicPr>
            <p:nvPr/>
          </p:nvPicPr>
          <p:blipFill>
            <a:blip r:embed="rId3"/>
            <a:stretch>
              <a:fillRect/>
            </a:stretch>
          </p:blipFill>
          <p:spPr>
            <a:xfrm>
              <a:off x="595187" y="529352"/>
              <a:ext cx="2197100" cy="393700"/>
            </a:xfrm>
            <a:prstGeom prst="rect">
              <a:avLst/>
            </a:prstGeom>
          </p:spPr>
        </p:pic>
      </p:grpSp>
    </p:spTree>
    <p:extLst>
      <p:ext uri="{BB962C8B-B14F-4D97-AF65-F5344CB8AC3E}">
        <p14:creationId xmlns:p14="http://schemas.microsoft.com/office/powerpoint/2010/main" val="12333068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University of Southern California</a:t>
            </a:r>
            <a:endParaRPr lang="en-US" dirty="0"/>
          </a:p>
        </p:txBody>
      </p:sp>
      <p:sp>
        <p:nvSpPr>
          <p:cNvPr id="9" name="Content Placeholder 8"/>
          <p:cNvSpPr>
            <a:spLocks noGrp="1"/>
          </p:cNvSpPr>
          <p:nvPr>
            <p:ph sz="half" idx="1"/>
          </p:nvPr>
        </p:nvSpPr>
        <p:spPr>
          <a:xfrm>
            <a:off x="457200" y="900114"/>
            <a:ext cx="4038600" cy="3576636"/>
          </a:xfrm>
        </p:spPr>
        <p:txBody>
          <a:bodyPr>
            <a:normAutofit fontScale="70000" lnSpcReduction="20000"/>
          </a:bodyPr>
          <a:lstStyle/>
          <a:p>
            <a:endParaRPr lang="en-US" dirty="0" smtClean="0"/>
          </a:p>
          <a:p>
            <a:r>
              <a:rPr lang="en-US" dirty="0" smtClean="0"/>
              <a:t>USC Chemistry Professor     Dr. Mark Thompson</a:t>
            </a:r>
          </a:p>
          <a:p>
            <a:endParaRPr lang="en-US" dirty="0" smtClean="0"/>
          </a:p>
          <a:p>
            <a:r>
              <a:rPr lang="en-US" dirty="0" smtClean="0"/>
              <a:t>“Solar energy has the potential to replace some of our dependence on fossil fuels, but only if the solar panels can be made very inexpensively and have reasonable to high efficiencies. Organic solar cells have this potential.”</a:t>
            </a:r>
            <a:br>
              <a:rPr lang="en-US" dirty="0" smtClean="0"/>
            </a:br>
            <a:endParaRPr lang="en-US" dirty="0" smtClean="0"/>
          </a:p>
        </p:txBody>
      </p:sp>
      <p:pic>
        <p:nvPicPr>
          <p:cNvPr id="12" name="Content Placeholder 11" descr="Screen Shot 2013-11-04 at 1.44.55 PM.png"/>
          <p:cNvPicPr>
            <a:picLocks noGrp="1" noChangeAspect="1"/>
          </p:cNvPicPr>
          <p:nvPr>
            <p:ph sz="half" idx="2"/>
          </p:nvPr>
        </p:nvPicPr>
        <p:blipFill>
          <a:blip r:embed="rId3"/>
          <a:srcRect l="-18972" r="-18972"/>
          <a:stretch>
            <a:fillRect/>
          </a:stretch>
        </p:blipFill>
        <p:spPr>
          <a:xfrm>
            <a:off x="4648200" y="1169194"/>
            <a:ext cx="2971800" cy="2545556"/>
          </a:xfrm>
        </p:spPr>
      </p:pic>
    </p:spTree>
    <p:extLst>
      <p:ext uri="{BB962C8B-B14F-4D97-AF65-F5344CB8AC3E}">
        <p14:creationId xmlns:p14="http://schemas.microsoft.com/office/powerpoint/2010/main" val="362312374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p:txBody>
          <a:bodyPr/>
          <a:lstStyle/>
          <a:p>
            <a:r>
              <a:rPr lang="en-US" dirty="0" smtClean="0"/>
              <a:t>Examine possible organic compounds for producing solar energy</a:t>
            </a:r>
          </a:p>
          <a:p>
            <a:pPr lvl="1"/>
            <a:r>
              <a:rPr lang="en-US" dirty="0" smtClean="0"/>
              <a:t>Computational testing of 205,000 compounds</a:t>
            </a:r>
          </a:p>
          <a:p>
            <a:r>
              <a:rPr lang="en-US" dirty="0" smtClean="0"/>
              <a:t>Requires 2,312,959 core-hours</a:t>
            </a:r>
          </a:p>
          <a:p>
            <a:pPr lvl="1"/>
            <a:r>
              <a:rPr lang="en-US" dirty="0" smtClean="0"/>
              <a:t>(264 compute years)</a:t>
            </a:r>
          </a:p>
          <a:p>
            <a:r>
              <a:rPr lang="en-US" dirty="0" smtClean="0"/>
              <a:t>$68M </a:t>
            </a:r>
            <a:r>
              <a:rPr lang="en-US" dirty="0" err="1" smtClean="0"/>
              <a:t>on-premise</a:t>
            </a:r>
            <a:r>
              <a:rPr lang="en-US" dirty="0" smtClean="0"/>
              <a:t> system</a:t>
            </a:r>
            <a:endParaRPr lang="en-US" dirty="0"/>
          </a:p>
        </p:txBody>
      </p:sp>
    </p:spTree>
    <p:extLst>
      <p:ext uri="{BB962C8B-B14F-4D97-AF65-F5344CB8AC3E}">
        <p14:creationId xmlns:p14="http://schemas.microsoft.com/office/powerpoint/2010/main" val="2082016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err="1" smtClean="0"/>
              <a:t>CycleServer</a:t>
            </a:r>
            <a:r>
              <a:rPr lang="en-US" dirty="0" smtClean="0"/>
              <a:t> from Cycle Computing</a:t>
            </a:r>
          </a:p>
          <a:p>
            <a:r>
              <a:rPr lang="en-US" dirty="0" smtClean="0"/>
              <a:t>16,788 Spot Instances</a:t>
            </a:r>
          </a:p>
          <a:p>
            <a:r>
              <a:rPr lang="en-US" dirty="0" smtClean="0"/>
              <a:t>156,314 cores</a:t>
            </a:r>
          </a:p>
          <a:p>
            <a:pPr lvl="1"/>
            <a:r>
              <a:rPr lang="en-US" dirty="0" smtClean="0"/>
              <a:t>Average of 9.3 cores per instance</a:t>
            </a:r>
          </a:p>
          <a:p>
            <a:pPr lvl="1"/>
            <a:r>
              <a:rPr lang="en-US" dirty="0" smtClean="0"/>
              <a:t>1.21 PFLOPS (</a:t>
            </a:r>
            <a:r>
              <a:rPr lang="en-US" dirty="0" err="1" smtClean="0"/>
              <a:t>Rpeak</a:t>
            </a:r>
            <a:r>
              <a:rPr lang="en-US" dirty="0" smtClean="0"/>
              <a:t>)</a:t>
            </a:r>
            <a:endParaRPr lang="en-US" dirty="0"/>
          </a:p>
        </p:txBody>
      </p:sp>
    </p:spTree>
    <p:extLst>
      <p:ext uri="{BB962C8B-B14F-4D97-AF65-F5344CB8AC3E}">
        <p14:creationId xmlns:p14="http://schemas.microsoft.com/office/powerpoint/2010/main" val="2070670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 Deployment</a:t>
            </a:r>
            <a:endParaRPr lang="en-US" dirty="0"/>
          </a:p>
        </p:txBody>
      </p:sp>
      <p:sp>
        <p:nvSpPr>
          <p:cNvPr id="4" name="Rectangle 3"/>
          <p:cNvSpPr/>
          <p:nvPr/>
        </p:nvSpPr>
        <p:spPr>
          <a:xfrm>
            <a:off x="1066799" y="1352550"/>
            <a:ext cx="6781801" cy="3352800"/>
          </a:xfrm>
          <a:prstGeom prst="rect">
            <a:avLst/>
          </a:prstGeom>
          <a:solidFill>
            <a:schemeClr val="tx2"/>
          </a:solidFill>
        </p:spPr>
        <p:txBody>
          <a:bodyPr wrap="square" rtlCol="0" anchor="ctr">
            <a:spAutoFit/>
          </a:bodyPr>
          <a:lstStyle/>
          <a:p>
            <a:pPr algn="ctr"/>
            <a:endParaRPr lang="en-US" dirty="0">
              <a:latin typeface="Arial"/>
              <a:cs typeface="Arial"/>
            </a:endParaRPr>
          </a:p>
        </p:txBody>
      </p:sp>
      <p:pic>
        <p:nvPicPr>
          <p:cNvPr id="5" name="Picture 4" descr="world-map-background3.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186" y="1531450"/>
            <a:ext cx="6318504" cy="2933984"/>
          </a:xfrm>
          <a:prstGeom prst="rect">
            <a:avLst/>
          </a:prstGeom>
        </p:spPr>
      </p:pic>
      <p:sp>
        <p:nvSpPr>
          <p:cNvPr id="6" name="TextBox 8"/>
          <p:cNvSpPr txBox="1">
            <a:spLocks noChangeArrowheads="1"/>
          </p:cNvSpPr>
          <p:nvPr/>
        </p:nvSpPr>
        <p:spPr bwMode="auto">
          <a:xfrm>
            <a:off x="1295400" y="2914650"/>
            <a:ext cx="12954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US-West-1</a:t>
            </a:r>
          </a:p>
        </p:txBody>
      </p:sp>
      <p:sp>
        <p:nvSpPr>
          <p:cNvPr id="7" name="TextBox 9"/>
          <p:cNvSpPr txBox="1">
            <a:spLocks noChangeArrowheads="1"/>
          </p:cNvSpPr>
          <p:nvPr/>
        </p:nvSpPr>
        <p:spPr bwMode="auto">
          <a:xfrm>
            <a:off x="3124200" y="2680098"/>
            <a:ext cx="10668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US-East</a:t>
            </a:r>
          </a:p>
        </p:txBody>
      </p:sp>
      <p:sp>
        <p:nvSpPr>
          <p:cNvPr id="8" name="TextBox 10"/>
          <p:cNvSpPr txBox="1">
            <a:spLocks noChangeArrowheads="1"/>
          </p:cNvSpPr>
          <p:nvPr/>
        </p:nvSpPr>
        <p:spPr bwMode="auto">
          <a:xfrm>
            <a:off x="4419600" y="2457450"/>
            <a:ext cx="5334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EU</a:t>
            </a:r>
          </a:p>
        </p:txBody>
      </p:sp>
      <p:sp>
        <p:nvSpPr>
          <p:cNvPr id="9" name="5-Point Star 12"/>
          <p:cNvSpPr>
            <a:spLocks noChangeArrowheads="1"/>
          </p:cNvSpPr>
          <p:nvPr/>
        </p:nvSpPr>
        <p:spPr bwMode="auto">
          <a:xfrm>
            <a:off x="2133600" y="262890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0" name="5-Point Star 13"/>
          <p:cNvSpPr>
            <a:spLocks noChangeArrowheads="1"/>
          </p:cNvSpPr>
          <p:nvPr/>
        </p:nvSpPr>
        <p:spPr bwMode="auto">
          <a:xfrm>
            <a:off x="2819400" y="251460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1" name="5-Point Star 12"/>
          <p:cNvSpPr>
            <a:spLocks noChangeArrowheads="1"/>
          </p:cNvSpPr>
          <p:nvPr/>
        </p:nvSpPr>
        <p:spPr bwMode="auto">
          <a:xfrm>
            <a:off x="2057400" y="234315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2" name="TextBox 8"/>
          <p:cNvSpPr txBox="1">
            <a:spLocks noChangeArrowheads="1"/>
          </p:cNvSpPr>
          <p:nvPr/>
        </p:nvSpPr>
        <p:spPr bwMode="auto">
          <a:xfrm>
            <a:off x="1276350" y="2114550"/>
            <a:ext cx="123825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US-West-2</a:t>
            </a:r>
          </a:p>
        </p:txBody>
      </p:sp>
      <p:sp>
        <p:nvSpPr>
          <p:cNvPr id="13" name="5-Point Star 12"/>
          <p:cNvSpPr>
            <a:spLocks noChangeArrowheads="1"/>
          </p:cNvSpPr>
          <p:nvPr/>
        </p:nvSpPr>
        <p:spPr bwMode="auto">
          <a:xfrm>
            <a:off x="3276600" y="337185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4" name="5-Point Star 12"/>
          <p:cNvSpPr>
            <a:spLocks noChangeArrowheads="1"/>
          </p:cNvSpPr>
          <p:nvPr/>
        </p:nvSpPr>
        <p:spPr bwMode="auto">
          <a:xfrm>
            <a:off x="6400800" y="2616994"/>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5" name="5-Point Star 12"/>
          <p:cNvSpPr>
            <a:spLocks noChangeArrowheads="1"/>
          </p:cNvSpPr>
          <p:nvPr/>
        </p:nvSpPr>
        <p:spPr bwMode="auto">
          <a:xfrm>
            <a:off x="5791200" y="314325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16" name="TextBox 8"/>
          <p:cNvSpPr txBox="1">
            <a:spLocks noChangeArrowheads="1"/>
          </p:cNvSpPr>
          <p:nvPr/>
        </p:nvSpPr>
        <p:spPr bwMode="auto">
          <a:xfrm>
            <a:off x="2590800" y="3540919"/>
            <a:ext cx="10668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Brazil</a:t>
            </a:r>
          </a:p>
        </p:txBody>
      </p:sp>
      <p:sp>
        <p:nvSpPr>
          <p:cNvPr id="17" name="TextBox 8"/>
          <p:cNvSpPr txBox="1">
            <a:spLocks noChangeArrowheads="1"/>
          </p:cNvSpPr>
          <p:nvPr/>
        </p:nvSpPr>
        <p:spPr bwMode="auto">
          <a:xfrm>
            <a:off x="6096000" y="3314700"/>
            <a:ext cx="12192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Singapore</a:t>
            </a:r>
          </a:p>
        </p:txBody>
      </p:sp>
      <p:sp>
        <p:nvSpPr>
          <p:cNvPr id="18" name="TextBox 8"/>
          <p:cNvSpPr txBox="1">
            <a:spLocks noChangeArrowheads="1"/>
          </p:cNvSpPr>
          <p:nvPr/>
        </p:nvSpPr>
        <p:spPr bwMode="auto">
          <a:xfrm>
            <a:off x="6705600" y="2800350"/>
            <a:ext cx="10668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a:solidFill>
                  <a:schemeClr val="bg1"/>
                </a:solidFill>
                <a:effectLst>
                  <a:outerShdw blurRad="50800" dist="63500" dir="2700000" algn="tl" rotWithShape="0">
                    <a:srgbClr val="000000">
                      <a:alpha val="64000"/>
                    </a:srgbClr>
                  </a:outerShdw>
                </a:effectLst>
              </a:rPr>
              <a:t>Tokyo</a:t>
            </a:r>
          </a:p>
        </p:txBody>
      </p:sp>
      <p:sp>
        <p:nvSpPr>
          <p:cNvPr id="19" name="5-Point Star 12"/>
          <p:cNvSpPr>
            <a:spLocks noChangeArrowheads="1"/>
          </p:cNvSpPr>
          <p:nvPr/>
        </p:nvSpPr>
        <p:spPr bwMode="auto">
          <a:xfrm>
            <a:off x="4114800" y="2400300"/>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20" name="5-Point Star 12"/>
          <p:cNvSpPr>
            <a:spLocks noChangeArrowheads="1"/>
          </p:cNvSpPr>
          <p:nvPr/>
        </p:nvSpPr>
        <p:spPr bwMode="auto">
          <a:xfrm>
            <a:off x="6629400" y="3621881"/>
            <a:ext cx="381000" cy="285750"/>
          </a:xfrm>
          <a:custGeom>
            <a:avLst/>
            <a:gdLst>
              <a:gd name="T0" fmla="*/ 190500 w 381000"/>
              <a:gd name="T1" fmla="*/ 0 h 381000"/>
              <a:gd name="T2" fmla="*/ 0 w 381000"/>
              <a:gd name="T3" fmla="*/ 145529 h 381000"/>
              <a:gd name="T4" fmla="*/ 72765 w 381000"/>
              <a:gd name="T5" fmla="*/ 380999 h 381000"/>
              <a:gd name="T6" fmla="*/ 308235 w 381000"/>
              <a:gd name="T7" fmla="*/ 380999 h 381000"/>
              <a:gd name="T8" fmla="*/ 381000 w 381000"/>
              <a:gd name="T9" fmla="*/ 145529 h 381000"/>
              <a:gd name="T10" fmla="*/ 3 60000 65536"/>
              <a:gd name="T11" fmla="*/ 2 60000 65536"/>
              <a:gd name="T12" fmla="*/ 1 60000 65536"/>
              <a:gd name="T13" fmla="*/ 1 60000 65536"/>
              <a:gd name="T14" fmla="*/ 0 60000 65536"/>
              <a:gd name="T15" fmla="*/ 117737 w 381000"/>
              <a:gd name="T16" fmla="*/ 145530 h 381000"/>
              <a:gd name="T17" fmla="*/ 263263 w 381000"/>
              <a:gd name="T18" fmla="*/ 291056 h 381000"/>
            </a:gdLst>
            <a:ahLst/>
            <a:cxnLst>
              <a:cxn ang="T10">
                <a:pos x="T0" y="T1"/>
              </a:cxn>
              <a:cxn ang="T11">
                <a:pos x="T2" y="T3"/>
              </a:cxn>
              <a:cxn ang="T12">
                <a:pos x="T4" y="T5"/>
              </a:cxn>
              <a:cxn ang="T13">
                <a:pos x="T6" y="T7"/>
              </a:cxn>
              <a:cxn ang="T14">
                <a:pos x="T8" y="T9"/>
              </a:cxn>
            </a:cxnLst>
            <a:rect l="T15" t="T16" r="T17" b="T18"/>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close/>
              </a:path>
            </a:pathLst>
          </a:custGeom>
          <a:solidFill>
            <a:srgbClr val="FF0000">
              <a:alpha val="86000"/>
            </a:srgbClr>
          </a:solidFill>
          <a:ln w="9525">
            <a:noFill/>
            <a:miter lim="800000"/>
            <a:headEnd/>
            <a:tailEnd/>
          </a:ln>
          <a:effectLst>
            <a:outerShdw blurRad="50800" dist="38100" dir="2700000" algn="tl" rotWithShape="0">
              <a:prstClr val="black">
                <a:alpha val="40000"/>
              </a:prstClr>
            </a:outerShdw>
          </a:effectLst>
        </p:spPr>
        <p:txBody>
          <a:bodyPr anchor="ctr"/>
          <a:lstStyle/>
          <a:p>
            <a:pPr algn="ctr">
              <a:defRPr/>
            </a:pPr>
            <a:endParaRPr lang="en-US" sz="1600">
              <a:solidFill>
                <a:schemeClr val="bg1"/>
              </a:solidFill>
              <a:effectLst>
                <a:outerShdw blurRad="50800" dist="63500" dir="2700000" algn="tl" rotWithShape="0">
                  <a:srgbClr val="000000">
                    <a:alpha val="64000"/>
                  </a:srgbClr>
                </a:outerShdw>
              </a:effectLst>
              <a:latin typeface="+mn-lt"/>
              <a:ea typeface="+mn-ea"/>
            </a:endParaRPr>
          </a:p>
        </p:txBody>
      </p:sp>
      <p:sp>
        <p:nvSpPr>
          <p:cNvPr id="21" name="TextBox 8"/>
          <p:cNvSpPr txBox="1">
            <a:spLocks noChangeArrowheads="1"/>
          </p:cNvSpPr>
          <p:nvPr/>
        </p:nvSpPr>
        <p:spPr bwMode="auto">
          <a:xfrm>
            <a:off x="5791200" y="3943350"/>
            <a:ext cx="1066800" cy="338554"/>
          </a:xfrm>
          <a:prstGeom prst="rect">
            <a:avLst/>
          </a:prstGeom>
          <a:noFill/>
          <a:ln>
            <a:noFill/>
          </a:ln>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37931725" indent="-37474525" eaLnBrk="0" hangingPunct="0">
              <a:defRPr sz="2000">
                <a:solidFill>
                  <a:schemeClr val="tx1"/>
                </a:solidFill>
                <a:latin typeface="Arial" charset="0"/>
                <a:ea typeface="ＭＳ Ｐゴシック" charset="0"/>
              </a:defRPr>
            </a:lvl2pPr>
            <a:lvl3pPr eaLnBrk="0" hangingPunct="0">
              <a:defRPr sz="2000">
                <a:solidFill>
                  <a:schemeClr val="tx1"/>
                </a:solidFill>
                <a:latin typeface="Arial" charset="0"/>
                <a:ea typeface="ＭＳ Ｐゴシック" charset="0"/>
              </a:defRPr>
            </a:lvl3pPr>
            <a:lvl4pPr eaLnBrk="0" hangingPunct="0">
              <a:defRPr sz="2000">
                <a:solidFill>
                  <a:schemeClr val="tx1"/>
                </a:solidFill>
                <a:latin typeface="Arial" charset="0"/>
                <a:ea typeface="ＭＳ Ｐゴシック" charset="0"/>
              </a:defRPr>
            </a:lvl4pPr>
            <a:lvl5pPr eaLnBrk="0" hangingPunct="0">
              <a:defRPr sz="2000">
                <a:solidFill>
                  <a:schemeClr val="tx1"/>
                </a:solidFill>
                <a:latin typeface="Arial" charset="0"/>
                <a:ea typeface="ＭＳ Ｐゴシック" charset="0"/>
              </a:defRPr>
            </a:lvl5pPr>
            <a:lvl6pPr marL="457200" eaLnBrk="0" fontAlgn="base" hangingPunct="0">
              <a:spcBef>
                <a:spcPct val="0"/>
              </a:spcBef>
              <a:spcAft>
                <a:spcPct val="0"/>
              </a:spcAft>
              <a:defRPr sz="2000">
                <a:solidFill>
                  <a:schemeClr val="tx1"/>
                </a:solidFill>
                <a:latin typeface="Arial" charset="0"/>
                <a:ea typeface="ＭＳ Ｐゴシック" charset="0"/>
              </a:defRPr>
            </a:lvl6pPr>
            <a:lvl7pPr marL="914400" eaLnBrk="0" fontAlgn="base" hangingPunct="0">
              <a:spcBef>
                <a:spcPct val="0"/>
              </a:spcBef>
              <a:spcAft>
                <a:spcPct val="0"/>
              </a:spcAft>
              <a:defRPr sz="2000">
                <a:solidFill>
                  <a:schemeClr val="tx1"/>
                </a:solidFill>
                <a:latin typeface="Arial" charset="0"/>
                <a:ea typeface="ＭＳ Ｐゴシック" charset="0"/>
              </a:defRPr>
            </a:lvl7pPr>
            <a:lvl8pPr marL="1371600" eaLnBrk="0" fontAlgn="base" hangingPunct="0">
              <a:spcBef>
                <a:spcPct val="0"/>
              </a:spcBef>
              <a:spcAft>
                <a:spcPct val="0"/>
              </a:spcAft>
              <a:defRPr sz="2000">
                <a:solidFill>
                  <a:schemeClr val="tx1"/>
                </a:solidFill>
                <a:latin typeface="Arial" charset="0"/>
                <a:ea typeface="ＭＳ Ｐゴシック" charset="0"/>
              </a:defRPr>
            </a:lvl8pPr>
            <a:lvl9pPr marL="18288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defRPr/>
            </a:pPr>
            <a:r>
              <a:rPr lang="en-US" sz="1600" b="1" dirty="0" smtClean="0">
                <a:solidFill>
                  <a:schemeClr val="bg1"/>
                </a:solidFill>
                <a:effectLst>
                  <a:outerShdw blurRad="50800" dist="63500" dir="2700000" algn="tl" rotWithShape="0">
                    <a:srgbClr val="000000">
                      <a:alpha val="64000"/>
                    </a:srgbClr>
                  </a:outerShdw>
                </a:effectLst>
              </a:rPr>
              <a:t>Australia</a:t>
            </a:r>
            <a:endParaRPr lang="en-US" sz="1600" b="1" dirty="0">
              <a:solidFill>
                <a:schemeClr val="bg1"/>
              </a:solidFill>
              <a:effectLst>
                <a:outerShdw blurRad="50800" dist="63500" dir="2700000" algn="tl" rotWithShape="0">
                  <a:srgbClr val="000000">
                    <a:alpha val="64000"/>
                  </a:srgbClr>
                </a:outerShdw>
              </a:effectLst>
            </a:endParaRPr>
          </a:p>
        </p:txBody>
      </p:sp>
    </p:spTree>
    <p:extLst>
      <p:ext uri="{BB962C8B-B14F-4D97-AF65-F5344CB8AC3E}">
        <p14:creationId xmlns:p14="http://schemas.microsoft.com/office/powerpoint/2010/main" val="4041390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researchers love using AWS?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Time to Science</a:t>
            </a:r>
          </a:p>
          <a:p>
            <a:pPr lvl="1"/>
            <a:r>
              <a:rPr lang="en-US" dirty="0" smtClean="0"/>
              <a:t>Access to research infrastructure in minutes</a:t>
            </a:r>
          </a:p>
          <a:p>
            <a:r>
              <a:rPr lang="en-US" dirty="0" smtClean="0"/>
              <a:t>Low Cost</a:t>
            </a:r>
          </a:p>
          <a:p>
            <a:pPr lvl="1"/>
            <a:r>
              <a:rPr lang="en-US" dirty="0" smtClean="0"/>
              <a:t>Pay as you go computing</a:t>
            </a:r>
          </a:p>
          <a:p>
            <a:r>
              <a:rPr lang="en-US" dirty="0" smtClean="0"/>
              <a:t>Elastic</a:t>
            </a:r>
          </a:p>
          <a:p>
            <a:pPr lvl="1"/>
            <a:r>
              <a:rPr lang="en-US" dirty="0" smtClean="0"/>
              <a:t>Easily add or remove capacity</a:t>
            </a:r>
          </a:p>
          <a:p>
            <a:r>
              <a:rPr lang="en-US" dirty="0" smtClean="0"/>
              <a:t>Globally Accessible</a:t>
            </a:r>
          </a:p>
          <a:p>
            <a:pPr lvl="1"/>
            <a:r>
              <a:rPr lang="en-US" dirty="0" smtClean="0"/>
              <a:t>Easily Collaborate with researchers around the world</a:t>
            </a:r>
          </a:p>
          <a:p>
            <a:r>
              <a:rPr lang="en-US" dirty="0" smtClean="0"/>
              <a:t>Secure</a:t>
            </a:r>
          </a:p>
          <a:p>
            <a:pPr lvl="1"/>
            <a:r>
              <a:rPr lang="en-US" dirty="0" smtClean="0"/>
              <a:t>A collection of tools to protect data and privacy</a:t>
            </a:r>
          </a:p>
          <a:p>
            <a:r>
              <a:rPr lang="en-US" dirty="0" smtClean="0"/>
              <a:t>Scalable</a:t>
            </a:r>
          </a:p>
          <a:p>
            <a:pPr lvl="1"/>
            <a:r>
              <a:rPr lang="en-US" dirty="0" smtClean="0"/>
              <a:t>Access to effectively limitless capacity</a:t>
            </a:r>
            <a:endParaRPr lang="en-US" dirty="0"/>
          </a:p>
        </p:txBody>
      </p:sp>
    </p:spTree>
    <p:extLst>
      <p:ext uri="{BB962C8B-B14F-4D97-AF65-F5344CB8AC3E}">
        <p14:creationId xmlns:p14="http://schemas.microsoft.com/office/powerpoint/2010/main" val="26647535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Workload Scheduling</a:t>
            </a:r>
            <a:endParaRPr lang="en-US" dirty="0"/>
          </a:p>
        </p:txBody>
      </p:sp>
      <p:pic>
        <p:nvPicPr>
          <p:cNvPr id="4" name="Picture Placeholder 9" descr="Screen Shot 2013-11-04 at 5.13.46 PM.png"/>
          <p:cNvPicPr>
            <a:picLocks noChangeAspect="1"/>
          </p:cNvPicPr>
          <p:nvPr/>
        </p:nvPicPr>
        <p:blipFill>
          <a:blip r:embed="rId2"/>
          <a:srcRect t="-11913" b="-11913"/>
          <a:stretch>
            <a:fillRect/>
          </a:stretch>
        </p:blipFill>
        <p:spPr>
          <a:xfrm>
            <a:off x="0" y="1050925"/>
            <a:ext cx="9144000" cy="3425825"/>
          </a:xfrm>
          <a:prstGeom prst="rect">
            <a:avLst/>
          </a:prstGeom>
        </p:spPr>
      </p:pic>
    </p:spTree>
    <p:extLst>
      <p:ext uri="{BB962C8B-B14F-4D97-AF65-F5344CB8AC3E}">
        <p14:creationId xmlns:p14="http://schemas.microsoft.com/office/powerpoint/2010/main" val="2769034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63000" cy="844154"/>
          </a:xfrm>
        </p:spPr>
        <p:txBody>
          <a:bodyPr>
            <a:normAutofit/>
          </a:bodyPr>
          <a:lstStyle/>
          <a:p>
            <a:pPr algn="l"/>
            <a:r>
              <a:rPr lang="en-US" sz="3200" b="0" dirty="0" smtClean="0">
                <a:latin typeface="Arial" panose="020B0604020202020204" pitchFamily="34" charset="0"/>
                <a:cs typeface="Arial" panose="020B0604020202020204" pitchFamily="34" charset="0"/>
              </a:rPr>
              <a:t>What Does Scale Mean in the Cloud?</a:t>
            </a:r>
            <a:endParaRPr lang="en-US" sz="3200" b="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37672" y="952699"/>
            <a:ext cx="2325328" cy="476051"/>
          </a:xfrm>
          <a:prstGeom prst="rect">
            <a:avLst/>
          </a:prstGeom>
        </p:spPr>
      </p:pic>
      <p:pic>
        <p:nvPicPr>
          <p:cNvPr id="1026" name="Picture 2" descr="http://jotboard.typepad.com/.a/6a00e0097e0bd58833019b00fafaef970b-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1471931"/>
            <a:ext cx="8582025" cy="35052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87" y="1177925"/>
            <a:ext cx="3452813" cy="12414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16747" y="2876550"/>
            <a:ext cx="3574505" cy="2031325"/>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18 hours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205,000 </a:t>
            </a:r>
            <a:r>
              <a:rPr lang="en-US" dirty="0" smtClean="0">
                <a:latin typeface="Arial" panose="020B0604020202020204" pitchFamily="34" charset="0"/>
                <a:cs typeface="Arial" panose="020B0604020202020204" pitchFamily="34" charset="0"/>
              </a:rPr>
              <a:t>materials analyzed</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156,314 </a:t>
            </a:r>
            <a:r>
              <a:rPr lang="en-US" dirty="0" smtClean="0">
                <a:latin typeface="Arial" panose="020B0604020202020204" pitchFamily="34" charset="0"/>
                <a:cs typeface="Arial" panose="020B0604020202020204" pitchFamily="34" charset="0"/>
              </a:rPr>
              <a:t>AWS Spot cores </a:t>
            </a:r>
            <a:r>
              <a:rPr lang="en-US" dirty="0">
                <a:latin typeface="Arial" panose="020B0604020202020204" pitchFamily="34" charset="0"/>
                <a:cs typeface="Arial" panose="020B0604020202020204" pitchFamily="34" charset="0"/>
              </a:rPr>
              <a:t>at peak</a:t>
            </a:r>
          </a:p>
          <a:p>
            <a:pPr algn="ctr"/>
            <a:r>
              <a:rPr lang="en-US" dirty="0">
                <a:latin typeface="Arial" panose="020B0604020202020204" pitchFamily="34" charset="0"/>
                <a:cs typeface="Arial" panose="020B0604020202020204" pitchFamily="34" charset="0"/>
              </a:rPr>
              <a:t>2.3M core-hours</a:t>
            </a:r>
          </a:p>
          <a:p>
            <a:pPr algn="ctr"/>
            <a:r>
              <a:rPr lang="en-US" dirty="0">
                <a:latin typeface="Arial" panose="020B0604020202020204" pitchFamily="34" charset="0"/>
                <a:cs typeface="Arial" panose="020B0604020202020204" pitchFamily="34" charset="0"/>
              </a:rPr>
              <a:t>Total spending: $33K</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(Under 1.5 cents per core-hour)</a:t>
            </a:r>
          </a:p>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56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205,000 molecules</a:t>
            </a:r>
          </a:p>
          <a:p>
            <a:r>
              <a:rPr lang="en-US" dirty="0" smtClean="0"/>
              <a:t>264 years of computing</a:t>
            </a:r>
          </a:p>
          <a:p>
            <a:r>
              <a:rPr lang="en-US" dirty="0" smtClean="0"/>
              <a:t>Done in 18 hours on $68M system</a:t>
            </a:r>
          </a:p>
          <a:p>
            <a:r>
              <a:rPr lang="en-US" dirty="0" smtClean="0"/>
              <a:t>Cost only $33,000</a:t>
            </a:r>
            <a:endParaRPr lang="en-US" dirty="0"/>
          </a:p>
        </p:txBody>
      </p:sp>
    </p:spTree>
    <p:extLst>
      <p:ext uri="{BB962C8B-B14F-4D97-AF65-F5344CB8AC3E}">
        <p14:creationId xmlns:p14="http://schemas.microsoft.com/office/powerpoint/2010/main" val="33257153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Head in the Clouds Project</a:t>
            </a:r>
            <a:endParaRPr lang="en-US" dirty="0"/>
          </a:p>
        </p:txBody>
      </p:sp>
      <p:sp>
        <p:nvSpPr>
          <p:cNvPr id="3" name="Content Placeholder 2"/>
          <p:cNvSpPr>
            <a:spLocks noGrp="1"/>
          </p:cNvSpPr>
          <p:nvPr>
            <p:ph idx="1"/>
          </p:nvPr>
        </p:nvSpPr>
        <p:spPr>
          <a:xfrm>
            <a:off x="457200" y="1200150"/>
            <a:ext cx="8229600" cy="3809999"/>
          </a:xfrm>
        </p:spPr>
        <p:txBody>
          <a:bodyPr>
            <a:normAutofit fontScale="92500" lnSpcReduction="20000"/>
          </a:bodyPr>
          <a:lstStyle/>
          <a:p>
            <a:r>
              <a:rPr lang="en-US" dirty="0" smtClean="0"/>
              <a:t>Project Goal</a:t>
            </a:r>
          </a:p>
          <a:p>
            <a:pPr lvl="1"/>
            <a:r>
              <a:rPr lang="en-US" dirty="0"/>
              <a:t>Using NGA data to estimate tree and bush biomass over the entire arid and semi-arid zone on the south side of the </a:t>
            </a:r>
            <a:r>
              <a:rPr lang="en-US" dirty="0" smtClean="0"/>
              <a:t>Sahara</a:t>
            </a:r>
          </a:p>
          <a:p>
            <a:r>
              <a:rPr lang="en-US" dirty="0" smtClean="0"/>
              <a:t>Project Summary</a:t>
            </a:r>
          </a:p>
          <a:p>
            <a:pPr lvl="1"/>
            <a:r>
              <a:rPr lang="en-US" dirty="0"/>
              <a:t>Estimate carbon stored in trees and bushes in arid and semi-arid south Sahara</a:t>
            </a:r>
          </a:p>
          <a:p>
            <a:pPr lvl="1"/>
            <a:r>
              <a:rPr lang="en-US" dirty="0"/>
              <a:t>Establish carbon baseline for later research on expected CO2 uptake on the south side of the Sahar</a:t>
            </a:r>
            <a:endParaRPr lang="en-US" dirty="0" smtClean="0"/>
          </a:p>
          <a:p>
            <a:r>
              <a:rPr lang="en-US" dirty="0" smtClean="0"/>
              <a:t>Principal Investigators</a:t>
            </a:r>
            <a:endParaRPr lang="en-US" dirty="0"/>
          </a:p>
          <a:p>
            <a:pPr lvl="1"/>
            <a:r>
              <a:rPr lang="en-US" dirty="0"/>
              <a:t>Dr. Compton J. Tucker, NASA Goddard Space Flight Center</a:t>
            </a:r>
          </a:p>
          <a:p>
            <a:pPr lvl="1"/>
            <a:r>
              <a:rPr lang="en-US" dirty="0"/>
              <a:t>Dr. Paul Morin, University of </a:t>
            </a:r>
            <a:r>
              <a:rPr lang="en-US" dirty="0" smtClean="0"/>
              <a:t>Minnesota</a:t>
            </a:r>
          </a:p>
          <a:p>
            <a:r>
              <a:rPr lang="en-US" dirty="0" smtClean="0"/>
              <a:t>Participants:</a:t>
            </a:r>
          </a:p>
          <a:p>
            <a:pPr lvl="1"/>
            <a:r>
              <a:rPr lang="en-US" dirty="0" smtClean="0"/>
              <a:t>NASA GSFC, AWS, Intel</a:t>
            </a:r>
          </a:p>
          <a:p>
            <a:endParaRPr lang="en-US" dirty="0"/>
          </a:p>
        </p:txBody>
      </p:sp>
      <p:pic>
        <p:nvPicPr>
          <p:cNvPr id="1026" name="Picture 2" descr="https://upload.wikimedia.org/wikipedia/commons/thumb/e/e5/NASA_logo.svg/200px-NASA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9905"/>
            <a:ext cx="1066800" cy="8854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ycle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64" y="819150"/>
            <a:ext cx="4278436" cy="49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1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3175"/>
            <a:ext cx="8486775" cy="457200"/>
          </a:xfrm>
        </p:spPr>
        <p:txBody>
          <a:bodyPr>
            <a:normAutofit/>
          </a:bodyPr>
          <a:lstStyle/>
          <a:p>
            <a:r>
              <a:rPr lang="en-US" altLang="en-US" sz="1800" dirty="0" smtClean="0">
                <a:latin typeface="Helvetica" panose="020B0604020202020204" pitchFamily="34" charset="0"/>
                <a:ea typeface="ＭＳ Ｐゴシック" panose="020B0600070205080204" pitchFamily="34" charset="-128"/>
              </a:rPr>
              <a:t>Existing Sub-Saharan Arid and Semi-arid Sub-meter Commercial Imagery </a:t>
            </a:r>
          </a:p>
        </p:txBody>
      </p:sp>
      <p:pic>
        <p:nvPicPr>
          <p:cNvPr id="1843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946275"/>
            <a:ext cx="91440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5941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7"/>
          <p:cNvSpPr txBox="1">
            <a:spLocks noChangeArrowheads="1"/>
          </p:cNvSpPr>
          <p:nvPr/>
        </p:nvSpPr>
        <p:spPr bwMode="auto">
          <a:xfrm>
            <a:off x="676275" y="4835525"/>
            <a:ext cx="4038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rgbClr val="666666"/>
                </a:solidFill>
                <a:latin typeface="55 Helvetica Roman" pitchFamily="1" charset="0"/>
                <a:ea typeface="ＭＳ Ｐゴシック" panose="020B0600070205080204" pitchFamily="34" charset="-128"/>
              </a:defRPr>
            </a:lvl1pPr>
            <a:lvl2pPr marL="742950" indent="-285750">
              <a:defRPr sz="800">
                <a:solidFill>
                  <a:srgbClr val="666666"/>
                </a:solidFill>
                <a:latin typeface="55 Helvetica Roman" pitchFamily="1" charset="0"/>
                <a:ea typeface="ＭＳ Ｐゴシック" panose="020B0600070205080204" pitchFamily="34" charset="-128"/>
              </a:defRPr>
            </a:lvl2pPr>
            <a:lvl3pPr marL="1143000" indent="-228600">
              <a:defRPr sz="800">
                <a:solidFill>
                  <a:srgbClr val="666666"/>
                </a:solidFill>
                <a:latin typeface="55 Helvetica Roman" pitchFamily="1" charset="0"/>
                <a:ea typeface="ＭＳ Ｐゴシック" panose="020B0600070205080204" pitchFamily="34" charset="-128"/>
              </a:defRPr>
            </a:lvl3pPr>
            <a:lvl4pPr marL="1600200" indent="-228600">
              <a:defRPr sz="800">
                <a:solidFill>
                  <a:srgbClr val="666666"/>
                </a:solidFill>
                <a:latin typeface="55 Helvetica Roman" pitchFamily="1" charset="0"/>
                <a:ea typeface="ＭＳ Ｐゴシック" panose="020B0600070205080204" pitchFamily="34" charset="-128"/>
              </a:defRPr>
            </a:lvl4pPr>
            <a:lvl5pPr marL="2057400" indent="-228600">
              <a:defRPr sz="800">
                <a:solidFill>
                  <a:srgbClr val="666666"/>
                </a:solidFill>
                <a:latin typeface="55 Helvetica Roman" pitchFamily="1" charset="0"/>
                <a:ea typeface="ＭＳ Ｐゴシック" panose="020B0600070205080204" pitchFamily="34" charset="-128"/>
              </a:defRPr>
            </a:lvl5pPr>
            <a:lvl6pPr marL="25146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sz="1400">
                <a:solidFill>
                  <a:schemeClr val="bg1"/>
                </a:solidFill>
              </a:rPr>
              <a:t>9600 Strips (~80TB) to be delivered to GSFC</a:t>
            </a:r>
            <a:endParaRPr lang="en-US" altLang="en-US">
              <a:solidFill>
                <a:schemeClr val="bg1"/>
              </a:solidFill>
            </a:endParaRPr>
          </a:p>
        </p:txBody>
      </p:sp>
      <p:sp>
        <p:nvSpPr>
          <p:cNvPr id="18438" name="TextBox 8"/>
          <p:cNvSpPr txBox="1">
            <a:spLocks noChangeArrowheads="1"/>
          </p:cNvSpPr>
          <p:nvPr/>
        </p:nvSpPr>
        <p:spPr bwMode="auto">
          <a:xfrm>
            <a:off x="750888" y="3254375"/>
            <a:ext cx="5410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rgbClr val="666666"/>
                </a:solidFill>
                <a:latin typeface="55 Helvetica Roman" pitchFamily="1" charset="0"/>
                <a:ea typeface="ＭＳ Ｐゴシック" panose="020B0600070205080204" pitchFamily="34" charset="-128"/>
              </a:defRPr>
            </a:lvl1pPr>
            <a:lvl2pPr marL="742950" indent="-285750">
              <a:defRPr sz="800">
                <a:solidFill>
                  <a:srgbClr val="666666"/>
                </a:solidFill>
                <a:latin typeface="55 Helvetica Roman" pitchFamily="1" charset="0"/>
                <a:ea typeface="ＭＳ Ｐゴシック" panose="020B0600070205080204" pitchFamily="34" charset="-128"/>
              </a:defRPr>
            </a:lvl2pPr>
            <a:lvl3pPr marL="1143000" indent="-228600">
              <a:defRPr sz="800">
                <a:solidFill>
                  <a:srgbClr val="666666"/>
                </a:solidFill>
                <a:latin typeface="55 Helvetica Roman" pitchFamily="1" charset="0"/>
                <a:ea typeface="ＭＳ Ｐゴシック" panose="020B0600070205080204" pitchFamily="34" charset="-128"/>
              </a:defRPr>
            </a:lvl3pPr>
            <a:lvl4pPr marL="1600200" indent="-228600">
              <a:defRPr sz="800">
                <a:solidFill>
                  <a:srgbClr val="666666"/>
                </a:solidFill>
                <a:latin typeface="55 Helvetica Roman" pitchFamily="1" charset="0"/>
                <a:ea typeface="ＭＳ Ｐゴシック" panose="020B0600070205080204" pitchFamily="34" charset="-128"/>
              </a:defRPr>
            </a:lvl4pPr>
            <a:lvl5pPr marL="2057400" indent="-228600">
              <a:defRPr sz="800">
                <a:solidFill>
                  <a:srgbClr val="666666"/>
                </a:solidFill>
                <a:latin typeface="55 Helvetica Roman" pitchFamily="1" charset="0"/>
                <a:ea typeface="ＭＳ Ｐゴシック" panose="020B0600070205080204" pitchFamily="34" charset="-128"/>
              </a:defRPr>
            </a:lvl5pPr>
            <a:lvl6pPr marL="25146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sz="1400">
                <a:solidFill>
                  <a:schemeClr val="bg1"/>
                </a:solidFill>
              </a:rPr>
              <a:t>~1600 strips (~20TB) at GSFC</a:t>
            </a:r>
          </a:p>
        </p:txBody>
      </p:sp>
      <p:pic>
        <p:nvPicPr>
          <p:cNvPr id="18439" name="Picture 2" descr="C:\PGC\documents\FOSS4G-Keynote\pgc_ico_dkbkg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400" y="4686300"/>
            <a:ext cx="5603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Box 10"/>
          <p:cNvSpPr txBox="1">
            <a:spLocks noChangeArrowheads="1"/>
          </p:cNvSpPr>
          <p:nvPr/>
        </p:nvSpPr>
        <p:spPr bwMode="auto">
          <a:xfrm>
            <a:off x="668338" y="1666875"/>
            <a:ext cx="5875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rgbClr val="666666"/>
                </a:solidFill>
                <a:latin typeface="55 Helvetica Roman" pitchFamily="1" charset="0"/>
                <a:ea typeface="ＭＳ Ｐゴシック" panose="020B0600070205080204" pitchFamily="34" charset="-128"/>
              </a:defRPr>
            </a:lvl1pPr>
            <a:lvl2pPr marL="742950" indent="-285750">
              <a:defRPr sz="800">
                <a:solidFill>
                  <a:srgbClr val="666666"/>
                </a:solidFill>
                <a:latin typeface="55 Helvetica Roman" pitchFamily="1" charset="0"/>
                <a:ea typeface="ＭＳ Ｐゴシック" panose="020B0600070205080204" pitchFamily="34" charset="-128"/>
              </a:defRPr>
            </a:lvl2pPr>
            <a:lvl3pPr marL="1143000" indent="-228600">
              <a:defRPr sz="800">
                <a:solidFill>
                  <a:srgbClr val="666666"/>
                </a:solidFill>
                <a:latin typeface="55 Helvetica Roman" pitchFamily="1" charset="0"/>
                <a:ea typeface="ＭＳ Ｐゴシック" panose="020B0600070205080204" pitchFamily="34" charset="-128"/>
              </a:defRPr>
            </a:lvl3pPr>
            <a:lvl4pPr marL="1600200" indent="-228600">
              <a:defRPr sz="800">
                <a:solidFill>
                  <a:srgbClr val="666666"/>
                </a:solidFill>
                <a:latin typeface="55 Helvetica Roman" pitchFamily="1" charset="0"/>
                <a:ea typeface="ＭＳ Ｐゴシック" panose="020B0600070205080204" pitchFamily="34" charset="-128"/>
              </a:defRPr>
            </a:lvl4pPr>
            <a:lvl5pPr marL="2057400" indent="-228600">
              <a:defRPr sz="800">
                <a:solidFill>
                  <a:srgbClr val="666666"/>
                </a:solidFill>
                <a:latin typeface="55 Helvetica Roman" pitchFamily="1" charset="0"/>
                <a:ea typeface="ＭＳ Ｐゴシック" panose="020B0600070205080204" pitchFamily="34" charset="-128"/>
              </a:defRPr>
            </a:lvl5pPr>
            <a:lvl6pPr marL="25146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sz="1400">
                <a:solidFill>
                  <a:schemeClr val="bg1"/>
                </a:solidFill>
              </a:rPr>
              <a:t>Area Of Interest (AOI) for Sub-Saharan Arid and Semi-arid Africa</a:t>
            </a:r>
          </a:p>
        </p:txBody>
      </p:sp>
    </p:spTree>
    <p:extLst>
      <p:ext uri="{BB962C8B-B14F-4D97-AF65-F5344CB8AC3E}">
        <p14:creationId xmlns:p14="http://schemas.microsoft.com/office/powerpoint/2010/main" val="2168434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4"/>
          <p:cNvSpPr>
            <a:spLocks noChangeArrowheads="1"/>
          </p:cNvSpPr>
          <p:nvPr/>
        </p:nvSpPr>
        <p:spPr bwMode="auto">
          <a:xfrm>
            <a:off x="0" y="0"/>
            <a:ext cx="9144000" cy="5143500"/>
          </a:xfrm>
          <a:prstGeom prst="rect">
            <a:avLst/>
          </a:prstGeom>
          <a:solidFill>
            <a:srgbClr val="000000"/>
          </a:solidFill>
          <a:ln w="9525">
            <a:solidFill>
              <a:schemeClr val="tx1"/>
            </a:solidFill>
            <a:round/>
            <a:headEnd/>
            <a:tailEnd/>
          </a:ln>
        </p:spPr>
        <p:txBody>
          <a:bodyPr/>
          <a:lstStyle>
            <a:lvl1pPr>
              <a:defRPr sz="800">
                <a:solidFill>
                  <a:srgbClr val="666666"/>
                </a:solidFill>
                <a:latin typeface="55 Helvetica Roman" pitchFamily="1" charset="0"/>
                <a:ea typeface="ＭＳ Ｐゴシック" panose="020B0600070205080204" pitchFamily="34" charset="-128"/>
              </a:defRPr>
            </a:lvl1pPr>
            <a:lvl2pPr marL="742950" indent="-285750">
              <a:defRPr sz="800">
                <a:solidFill>
                  <a:srgbClr val="666666"/>
                </a:solidFill>
                <a:latin typeface="55 Helvetica Roman" pitchFamily="1" charset="0"/>
                <a:ea typeface="ＭＳ Ｐゴシック" panose="020B0600070205080204" pitchFamily="34" charset="-128"/>
              </a:defRPr>
            </a:lvl2pPr>
            <a:lvl3pPr marL="1143000" indent="-228600">
              <a:defRPr sz="800">
                <a:solidFill>
                  <a:srgbClr val="666666"/>
                </a:solidFill>
                <a:latin typeface="55 Helvetica Roman" pitchFamily="1" charset="0"/>
                <a:ea typeface="ＭＳ Ｐゴシック" panose="020B0600070205080204" pitchFamily="34" charset="-128"/>
              </a:defRPr>
            </a:lvl3pPr>
            <a:lvl4pPr marL="1600200" indent="-228600">
              <a:defRPr sz="800">
                <a:solidFill>
                  <a:srgbClr val="666666"/>
                </a:solidFill>
                <a:latin typeface="55 Helvetica Roman" pitchFamily="1" charset="0"/>
                <a:ea typeface="ＭＳ Ｐゴシック" panose="020B0600070205080204" pitchFamily="34" charset="-128"/>
              </a:defRPr>
            </a:lvl4pPr>
            <a:lvl5pPr marL="2057400" indent="-228600">
              <a:defRPr sz="800">
                <a:solidFill>
                  <a:srgbClr val="666666"/>
                </a:solidFill>
                <a:latin typeface="55 Helvetica Roman" pitchFamily="1" charset="0"/>
                <a:ea typeface="ＭＳ Ｐゴシック" panose="020B0600070205080204" pitchFamily="34" charset="-128"/>
              </a:defRPr>
            </a:lvl5pPr>
            <a:lvl6pPr marL="25146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endParaRPr lang="en-US" altLang="en-US" sz="90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57150"/>
            <a:ext cx="3208338"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709863"/>
            <a:ext cx="3797300"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74613"/>
            <a:ext cx="3752850" cy="28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6" descr="http://www.satnews.com/images_upload/558247637/ikonos-sa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3" y="2911475"/>
            <a:ext cx="32845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8" descr="http://launch.geoeye.com/LaunchSite/assets/images/GE2-Home-Page-Renderin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31788"/>
            <a:ext cx="3484563"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
          <p:cNvSpPr txBox="1">
            <a:spLocks noChangeArrowheads="1"/>
          </p:cNvSpPr>
          <p:nvPr/>
        </p:nvSpPr>
        <p:spPr bwMode="auto">
          <a:xfrm>
            <a:off x="2487613" y="50800"/>
            <a:ext cx="40655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pPr algn="ctr"/>
            <a:r>
              <a:rPr lang="en-US" altLang="en-US" sz="2000">
                <a:solidFill>
                  <a:srgbClr val="B5C4D7"/>
                </a:solidFill>
              </a:rPr>
              <a:t>The DigtalGlobe Constellation</a:t>
            </a:r>
          </a:p>
          <a:p>
            <a:pPr algn="ctr"/>
            <a:r>
              <a:rPr lang="en-US" altLang="en-US" sz="1600">
                <a:solidFill>
                  <a:srgbClr val="B5C4D7"/>
                </a:solidFill>
              </a:rPr>
              <a:t>The Entire Archive is Licensed to the USG</a:t>
            </a:r>
          </a:p>
          <a:p>
            <a:pPr algn="ctr"/>
            <a:r>
              <a:rPr lang="en-US" altLang="en-US" sz="2000">
                <a:solidFill>
                  <a:srgbClr val="B5C4D7"/>
                </a:solidFill>
              </a:rPr>
              <a:t> </a:t>
            </a:r>
          </a:p>
        </p:txBody>
      </p:sp>
      <p:sp>
        <p:nvSpPr>
          <p:cNvPr id="20488" name="TextBox 7"/>
          <p:cNvSpPr txBox="1">
            <a:spLocks noChangeArrowheads="1"/>
          </p:cNvSpPr>
          <p:nvPr/>
        </p:nvSpPr>
        <p:spPr bwMode="auto">
          <a:xfrm>
            <a:off x="4953000" y="2054225"/>
            <a:ext cx="152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a:solidFill>
                  <a:srgbClr val="B5C4D7"/>
                </a:solidFill>
              </a:rPr>
              <a:t>Geoeye</a:t>
            </a:r>
          </a:p>
        </p:txBody>
      </p:sp>
      <p:sp>
        <p:nvSpPr>
          <p:cNvPr id="20489" name="TextBox 8"/>
          <p:cNvSpPr txBox="1">
            <a:spLocks noChangeArrowheads="1"/>
          </p:cNvSpPr>
          <p:nvPr/>
        </p:nvSpPr>
        <p:spPr bwMode="auto">
          <a:xfrm>
            <a:off x="7848600" y="2187575"/>
            <a:ext cx="1524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a:solidFill>
                  <a:srgbClr val="B5C4D7"/>
                </a:solidFill>
              </a:rPr>
              <a:t>Quickbird</a:t>
            </a:r>
          </a:p>
        </p:txBody>
      </p:sp>
      <p:sp>
        <p:nvSpPr>
          <p:cNvPr id="20490" name="TextBox 9"/>
          <p:cNvSpPr txBox="1">
            <a:spLocks noChangeArrowheads="1"/>
          </p:cNvSpPr>
          <p:nvPr/>
        </p:nvSpPr>
        <p:spPr bwMode="auto">
          <a:xfrm>
            <a:off x="2133600" y="4164013"/>
            <a:ext cx="152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a:solidFill>
                  <a:srgbClr val="B5C4D7"/>
                </a:solidFill>
              </a:rPr>
              <a:t>Ikonos</a:t>
            </a:r>
          </a:p>
        </p:txBody>
      </p:sp>
      <p:sp>
        <p:nvSpPr>
          <p:cNvPr id="20491" name="TextBox 10"/>
          <p:cNvSpPr txBox="1">
            <a:spLocks noChangeArrowheads="1"/>
          </p:cNvSpPr>
          <p:nvPr/>
        </p:nvSpPr>
        <p:spPr bwMode="auto">
          <a:xfrm>
            <a:off x="6121400" y="4711700"/>
            <a:ext cx="152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a:solidFill>
                  <a:srgbClr val="B5C4D7"/>
                </a:solidFill>
              </a:rPr>
              <a:t>Worldview 1</a:t>
            </a:r>
          </a:p>
        </p:txBody>
      </p:sp>
      <p:sp>
        <p:nvSpPr>
          <p:cNvPr id="20492" name="TextBox 11"/>
          <p:cNvSpPr txBox="1">
            <a:spLocks noChangeArrowheads="1"/>
          </p:cNvSpPr>
          <p:nvPr/>
        </p:nvSpPr>
        <p:spPr bwMode="auto">
          <a:xfrm>
            <a:off x="144463" y="1657350"/>
            <a:ext cx="152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r>
              <a:rPr lang="en-US" altLang="en-US">
                <a:solidFill>
                  <a:srgbClr val="B5C4D7"/>
                </a:solidFill>
              </a:rPr>
              <a:t>Worldview 2</a:t>
            </a:r>
          </a:p>
        </p:txBody>
      </p:sp>
      <p:pic>
        <p:nvPicPr>
          <p:cNvPr id="2049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2608263"/>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4" name="TextBox 13"/>
          <p:cNvSpPr txBox="1">
            <a:spLocks noChangeArrowheads="1"/>
          </p:cNvSpPr>
          <p:nvPr/>
        </p:nvSpPr>
        <p:spPr bwMode="auto">
          <a:xfrm>
            <a:off x="3470275" y="4727575"/>
            <a:ext cx="2214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defTabSz="912813">
              <a:defRPr sz="800">
                <a:solidFill>
                  <a:srgbClr val="666666"/>
                </a:solidFill>
                <a:latin typeface="55 Helvetica Roman" pitchFamily="1" charset="0"/>
                <a:ea typeface="ＭＳ Ｐゴシック" panose="020B0600070205080204" pitchFamily="34" charset="-128"/>
              </a:defRPr>
            </a:lvl1pPr>
            <a:lvl2pPr marL="742950" indent="-285750" defTabSz="912813">
              <a:defRPr sz="800">
                <a:solidFill>
                  <a:srgbClr val="666666"/>
                </a:solidFill>
                <a:latin typeface="55 Helvetica Roman" pitchFamily="1" charset="0"/>
                <a:ea typeface="ＭＳ Ｐゴシック" panose="020B0600070205080204" pitchFamily="34" charset="-128"/>
              </a:defRPr>
            </a:lvl2pPr>
            <a:lvl3pPr marL="1143000" indent="-228600" defTabSz="912813">
              <a:defRPr sz="800">
                <a:solidFill>
                  <a:srgbClr val="666666"/>
                </a:solidFill>
                <a:latin typeface="55 Helvetica Roman" pitchFamily="1" charset="0"/>
                <a:ea typeface="ＭＳ Ｐゴシック" panose="020B0600070205080204" pitchFamily="34" charset="-128"/>
              </a:defRPr>
            </a:lvl3pPr>
            <a:lvl4pPr marL="1600200" indent="-228600" defTabSz="912813">
              <a:defRPr sz="800">
                <a:solidFill>
                  <a:srgbClr val="666666"/>
                </a:solidFill>
                <a:latin typeface="55 Helvetica Roman" pitchFamily="1" charset="0"/>
                <a:ea typeface="ＭＳ Ｐゴシック" panose="020B0600070205080204" pitchFamily="34" charset="-128"/>
              </a:defRPr>
            </a:lvl4pPr>
            <a:lvl5pPr marL="2057400" indent="-228600" defTabSz="912813">
              <a:defRPr sz="800">
                <a:solidFill>
                  <a:srgbClr val="666666"/>
                </a:solidFill>
                <a:latin typeface="55 Helvetica Roman" pitchFamily="1" charset="0"/>
                <a:ea typeface="ＭＳ Ｐゴシック" panose="020B0600070205080204" pitchFamily="34" charset="-128"/>
              </a:defRPr>
            </a:lvl5pPr>
            <a:lvl6pPr marL="25146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6pPr>
            <a:lvl7pPr marL="29718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7pPr>
            <a:lvl8pPr marL="34290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8pPr>
            <a:lvl9pPr marL="3886200" indent="-228600" defTabSz="912813" eaLnBrk="0" fontAlgn="base" hangingPunct="0">
              <a:spcBef>
                <a:spcPct val="0"/>
              </a:spcBef>
              <a:spcAft>
                <a:spcPct val="0"/>
              </a:spcAft>
              <a:defRPr sz="800">
                <a:solidFill>
                  <a:srgbClr val="666666"/>
                </a:solidFill>
                <a:latin typeface="55 Helvetica Roman" pitchFamily="1" charset="0"/>
                <a:ea typeface="ＭＳ Ｐゴシック" panose="020B0600070205080204" pitchFamily="34" charset="-128"/>
              </a:defRPr>
            </a:lvl9pPr>
          </a:lstStyle>
          <a:p>
            <a:pPr algn="ctr"/>
            <a:r>
              <a:rPr lang="en-US" altLang="en-US">
                <a:solidFill>
                  <a:srgbClr val="B5C4D7"/>
                </a:solidFill>
              </a:rPr>
              <a:t>Worldview 3 (Available Q1 2015)</a:t>
            </a:r>
          </a:p>
        </p:txBody>
      </p:sp>
      <p:sp>
        <p:nvSpPr>
          <p:cNvPr id="13" name="Rectangle 12"/>
          <p:cNvSpPr/>
          <p:nvPr/>
        </p:nvSpPr>
        <p:spPr>
          <a:xfrm>
            <a:off x="2438400" y="2228850"/>
            <a:ext cx="941388" cy="2349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95378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NorthScene_Pansharpened#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89038"/>
            <a:ext cx="4592638"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7" descr="NorthScene_NDVI#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2963" y="1189038"/>
            <a:ext cx="44958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134938" y="106363"/>
            <a:ext cx="8856662" cy="846137"/>
          </a:xfrm>
        </p:spPr>
        <p:txBody>
          <a:bodyPr/>
          <a:lstStyle/>
          <a:p>
            <a:r>
              <a:rPr lang="en-US" altLang="en-US" dirty="0" smtClean="0">
                <a:latin typeface="Helvetica" panose="020B0604020202020204" pitchFamily="34" charset="0"/>
                <a:ea typeface="ＭＳ Ｐゴシック" panose="020B0600070205080204" pitchFamily="34" charset="-128"/>
              </a:rPr>
              <a:t>Panchromatic &amp; Multi-spectral Mapping</a:t>
            </a:r>
            <a:br>
              <a:rPr lang="en-US" altLang="en-US" dirty="0" smtClean="0">
                <a:latin typeface="Helvetica" panose="020B0604020202020204" pitchFamily="34" charset="0"/>
                <a:ea typeface="ＭＳ Ｐゴシック" panose="020B0600070205080204" pitchFamily="34" charset="-128"/>
              </a:rPr>
            </a:br>
            <a:r>
              <a:rPr lang="en-US" altLang="en-US" dirty="0" smtClean="0">
                <a:latin typeface="Helvetica" panose="020B0604020202020204" pitchFamily="34" charset="0"/>
                <a:ea typeface="ＭＳ Ｐゴシック" panose="020B0600070205080204" pitchFamily="34" charset="-128"/>
              </a:rPr>
              <a:t>at the 40 &amp; 50 cm scale</a:t>
            </a:r>
          </a:p>
        </p:txBody>
      </p:sp>
    </p:spTree>
    <p:extLst>
      <p:ext uri="{BB962C8B-B14F-4D97-AF65-F5344CB8AC3E}">
        <p14:creationId xmlns:p14="http://schemas.microsoft.com/office/powerpoint/2010/main" val="24274855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Phase Results</a:t>
            </a:r>
            <a:endParaRPr lang="en-US" dirty="0"/>
          </a:p>
        </p:txBody>
      </p:sp>
      <p:sp>
        <p:nvSpPr>
          <p:cNvPr id="3" name="Content Placeholder 2"/>
          <p:cNvSpPr>
            <a:spLocks noGrp="1"/>
          </p:cNvSpPr>
          <p:nvPr>
            <p:ph idx="1"/>
          </p:nvPr>
        </p:nvSpPr>
        <p:spPr/>
        <p:txBody>
          <a:bodyPr/>
          <a:lstStyle/>
          <a:p>
            <a:r>
              <a:rPr lang="en-US" dirty="0" smtClean="0"/>
              <a:t>Approximately 1/3 of data processed</a:t>
            </a:r>
          </a:p>
          <a:p>
            <a:r>
              <a:rPr lang="en-US" dirty="0" smtClean="0"/>
              <a:t>200 Spot instances</a:t>
            </a:r>
          </a:p>
          <a:p>
            <a:r>
              <a:rPr lang="en-US" dirty="0" smtClean="0"/>
              <a:t>6 hours of processing</a:t>
            </a:r>
          </a:p>
          <a:p>
            <a:r>
              <a:rPr lang="en-US" dirty="0" smtClean="0"/>
              <a:t>Run in us-west-2 region</a:t>
            </a:r>
          </a:p>
          <a:p>
            <a:pPr lvl="1"/>
            <a:r>
              <a:rPr lang="en-US" dirty="0" smtClean="0"/>
              <a:t>Carbon Neutral</a:t>
            </a:r>
          </a:p>
          <a:p>
            <a:pPr lvl="1"/>
            <a:r>
              <a:rPr lang="en-US" dirty="0" smtClean="0"/>
              <a:t>“</a:t>
            </a:r>
            <a:r>
              <a:rPr lang="en-US" i="1" dirty="0" smtClean="0"/>
              <a:t>Helping the planet not harming it”</a:t>
            </a:r>
          </a:p>
          <a:p>
            <a:r>
              <a:rPr lang="en-US" dirty="0" smtClean="0"/>
              <a:t>$80</a:t>
            </a:r>
            <a:endParaRPr lang="en-US" dirty="0"/>
          </a:p>
        </p:txBody>
      </p:sp>
    </p:spTree>
    <p:extLst>
      <p:ext uri="{BB962C8B-B14F-4D97-AF65-F5344CB8AC3E}">
        <p14:creationId xmlns:p14="http://schemas.microsoft.com/office/powerpoint/2010/main" val="41843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ettyImages_89723166.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12933" b="7854"/>
          <a:stretch/>
        </p:blipFill>
        <p:spPr>
          <a:xfrm>
            <a:off x="0" y="1270"/>
            <a:ext cx="9144000" cy="5143500"/>
          </a:xfrm>
          <a:prstGeom prst="rect">
            <a:avLst/>
          </a:prstGeom>
        </p:spPr>
      </p:pic>
      <p:sp>
        <p:nvSpPr>
          <p:cNvPr id="24" name="Title 1"/>
          <p:cNvSpPr>
            <a:spLocks noGrp="1"/>
          </p:cNvSpPr>
          <p:nvPr>
            <p:ph type="title"/>
          </p:nvPr>
        </p:nvSpPr>
        <p:spPr>
          <a:xfrm>
            <a:off x="533400" y="1962150"/>
            <a:ext cx="8239603" cy="800100"/>
          </a:xfrm>
        </p:spPr>
        <p:txBody>
          <a:bodyPr/>
          <a:lstStyle/>
          <a:p>
            <a:pPr algn="ctr"/>
            <a:r>
              <a:rPr lang="en-US" sz="8000" b="0" dirty="0" smtClean="0">
                <a:solidFill>
                  <a:schemeClr val="accent1">
                    <a:lumMod val="50000"/>
                  </a:schemeClr>
                </a:solidFill>
                <a:latin typeface="Arial" pitchFamily="34" charset="0"/>
                <a:cs typeface="Arial" pitchFamily="34" charset="0"/>
              </a:rPr>
              <a:t>Thank You</a:t>
            </a:r>
            <a:endParaRPr lang="en-US" sz="8000" b="0" dirty="0">
              <a:solidFill>
                <a:schemeClr val="accent1">
                  <a:lumMod val="50000"/>
                </a:schemeClr>
              </a:solidFill>
              <a:latin typeface="Arial" pitchFamily="34" charset="0"/>
              <a:cs typeface="Arial" pitchFamily="34" charset="0"/>
            </a:endParaRPr>
          </a:p>
        </p:txBody>
      </p:sp>
      <p:sp>
        <p:nvSpPr>
          <p:cNvPr id="2" name="Rectangle 1"/>
          <p:cNvSpPr/>
          <p:nvPr/>
        </p:nvSpPr>
        <p:spPr>
          <a:xfrm>
            <a:off x="0" y="-5129143"/>
            <a:ext cx="9067800" cy="3170099"/>
          </a:xfrm>
          <a:prstGeom prst="rect">
            <a:avLst/>
          </a:prstGeom>
        </p:spPr>
        <p:txBody>
          <a:bodyPr wrap="square">
            <a:spAutoFit/>
          </a:bodyPr>
          <a:lstStyle/>
          <a:p>
            <a:pPr marL="342900" lvl="0" indent="-342900" defTabSz="-13873163" eaLnBrk="0" fontAlgn="base" hangingPunct="0">
              <a:spcBef>
                <a:spcPct val="0"/>
              </a:spcBef>
              <a:spcAft>
                <a:spcPct val="0"/>
              </a:spcAft>
            </a:pPr>
            <a:r>
              <a:rPr lang="en-US" sz="20000" kern="0" dirty="0">
                <a:solidFill>
                  <a:schemeClr val="bg1"/>
                </a:solidFill>
                <a:latin typeface="Arial" pitchFamily="34" charset="0"/>
                <a:ea typeface="ＭＳ Ｐゴシック" charset="0"/>
                <a:cs typeface="Arial" pitchFamily="34" charset="0"/>
              </a:rPr>
              <a:t>Agility</a:t>
            </a:r>
          </a:p>
        </p:txBody>
      </p:sp>
    </p:spTree>
    <p:extLst>
      <p:ext uri="{BB962C8B-B14F-4D97-AF65-F5344CB8AC3E}">
        <p14:creationId xmlns:p14="http://schemas.microsoft.com/office/powerpoint/2010/main" val="273722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pricing</a:t>
            </a:r>
            <a:endParaRPr lang="en-US" dirty="0"/>
          </a:p>
        </p:txBody>
      </p:sp>
      <p:sp>
        <p:nvSpPr>
          <p:cNvPr id="3" name="Content Placeholder 2"/>
          <p:cNvSpPr>
            <a:spLocks noGrp="1"/>
          </p:cNvSpPr>
          <p:nvPr>
            <p:ph idx="1"/>
          </p:nvPr>
        </p:nvSpPr>
        <p:spPr>
          <a:xfrm>
            <a:off x="457200" y="1200150"/>
            <a:ext cx="8229600" cy="3733799"/>
          </a:xfrm>
        </p:spPr>
        <p:txBody>
          <a:bodyPr>
            <a:normAutofit fontScale="92500" lnSpcReduction="20000"/>
          </a:bodyPr>
          <a:lstStyle/>
          <a:p>
            <a:r>
              <a:rPr lang="en-US" dirty="0" smtClean="0"/>
              <a:t>Three ways to pay:</a:t>
            </a:r>
          </a:p>
          <a:p>
            <a:pPr lvl="1"/>
            <a:r>
              <a:rPr lang="en-US" dirty="0" smtClean="0"/>
              <a:t>On-Demand</a:t>
            </a:r>
          </a:p>
          <a:p>
            <a:pPr lvl="2"/>
            <a:r>
              <a:rPr lang="en-US" dirty="0" smtClean="0"/>
              <a:t>You can start an instance anytime you want</a:t>
            </a:r>
          </a:p>
          <a:p>
            <a:pPr lvl="2"/>
            <a:r>
              <a:rPr lang="en-US" dirty="0" smtClean="0"/>
              <a:t>Most expensive</a:t>
            </a:r>
          </a:p>
          <a:p>
            <a:pPr lvl="1"/>
            <a:r>
              <a:rPr lang="en-US" dirty="0" smtClean="0"/>
              <a:t>Reserved Instances</a:t>
            </a:r>
          </a:p>
          <a:p>
            <a:pPr lvl="2"/>
            <a:r>
              <a:rPr lang="en-US" dirty="0" smtClean="0"/>
              <a:t>Can have a significant discount (up to 75%) compared to On-Demand</a:t>
            </a:r>
          </a:p>
          <a:p>
            <a:pPr lvl="2"/>
            <a:r>
              <a:rPr lang="en-US" dirty="0" smtClean="0"/>
              <a:t>Reserved Instances provide you with a capacity reservation, so you can have confidence that you will be able to launch the instances you have reserved when you need them</a:t>
            </a:r>
          </a:p>
          <a:p>
            <a:pPr lvl="1"/>
            <a:r>
              <a:rPr lang="en-US" dirty="0" smtClean="0"/>
              <a:t>Spot </a:t>
            </a:r>
          </a:p>
          <a:p>
            <a:pPr lvl="2"/>
            <a:r>
              <a:rPr lang="en-US" dirty="0"/>
              <a:t>Spot Instances enable you to bid for unused Amazon EC2 </a:t>
            </a:r>
            <a:r>
              <a:rPr lang="en-US" dirty="0" smtClean="0"/>
              <a:t>capacity</a:t>
            </a:r>
          </a:p>
          <a:p>
            <a:pPr lvl="2"/>
            <a:r>
              <a:rPr lang="en-US" dirty="0" smtClean="0"/>
              <a:t>Instances </a:t>
            </a:r>
            <a:r>
              <a:rPr lang="en-US" dirty="0"/>
              <a:t>are charged the Spot Price, which is set by Amazon EC2 and fluctuates periodically depending on the supply of and demand for Spot Instance capacity</a:t>
            </a:r>
          </a:p>
          <a:p>
            <a:pPr lvl="2"/>
            <a:endParaRPr lang="en-US" dirty="0"/>
          </a:p>
        </p:txBody>
      </p:sp>
    </p:spTree>
    <p:extLst>
      <p:ext uri="{BB962C8B-B14F-4D97-AF65-F5344CB8AC3E}">
        <p14:creationId xmlns:p14="http://schemas.microsoft.com/office/powerpoint/2010/main" val="3788391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AWS care about Scientific Computing?</a:t>
            </a:r>
            <a:endParaRPr lang="en-US" dirty="0"/>
          </a:p>
        </p:txBody>
      </p:sp>
      <p:sp>
        <p:nvSpPr>
          <p:cNvPr id="3" name="Content Placeholder 2"/>
          <p:cNvSpPr>
            <a:spLocks noGrp="1"/>
          </p:cNvSpPr>
          <p:nvPr>
            <p:ph idx="1"/>
          </p:nvPr>
        </p:nvSpPr>
        <p:spPr>
          <a:xfrm>
            <a:off x="457200" y="1200150"/>
            <a:ext cx="8229600" cy="3943350"/>
          </a:xfrm>
        </p:spPr>
        <p:txBody>
          <a:bodyPr>
            <a:normAutofit fontScale="85000" lnSpcReduction="10000"/>
          </a:bodyPr>
          <a:lstStyle/>
          <a:p>
            <a:r>
              <a:rPr lang="en-US" dirty="0" smtClean="0"/>
              <a:t>We want to improve our world by accelerating the pace of scientific discovery</a:t>
            </a:r>
          </a:p>
          <a:p>
            <a:r>
              <a:rPr lang="en-US" dirty="0" smtClean="0"/>
              <a:t>It is a great application of AWS with a broad customer base</a:t>
            </a:r>
          </a:p>
          <a:p>
            <a:r>
              <a:rPr lang="en-US" dirty="0" smtClean="0"/>
              <a:t>The scientific community helps us innovate on behalf of all customers</a:t>
            </a:r>
          </a:p>
          <a:p>
            <a:pPr lvl="1"/>
            <a:r>
              <a:rPr lang="en-US" dirty="0" smtClean="0"/>
              <a:t>Streaming data processing and analytics</a:t>
            </a:r>
          </a:p>
          <a:p>
            <a:pPr lvl="1"/>
            <a:r>
              <a:rPr lang="en-US" dirty="0" smtClean="0"/>
              <a:t>Exabyte scale data management solutions and </a:t>
            </a:r>
            <a:r>
              <a:rPr lang="en-US" dirty="0" err="1" smtClean="0"/>
              <a:t>exaflop</a:t>
            </a:r>
            <a:r>
              <a:rPr lang="en-US" dirty="0" smtClean="0"/>
              <a:t> scale computing</a:t>
            </a:r>
          </a:p>
          <a:p>
            <a:pPr lvl="1"/>
            <a:r>
              <a:rPr lang="en-US" dirty="0" smtClean="0"/>
              <a:t>Collaborative research tools and techniques</a:t>
            </a:r>
          </a:p>
          <a:p>
            <a:pPr lvl="1"/>
            <a:r>
              <a:rPr lang="en-US" dirty="0" smtClean="0"/>
              <a:t>New AWS regions</a:t>
            </a:r>
          </a:p>
          <a:p>
            <a:pPr lvl="1"/>
            <a:r>
              <a:rPr lang="en-US" dirty="0" smtClean="0"/>
              <a:t>Significant advances in low-power compute, storage, and data centers</a:t>
            </a:r>
          </a:p>
          <a:p>
            <a:pPr lvl="1"/>
            <a:r>
              <a:rPr lang="en-US" dirty="0" smtClean="0"/>
              <a:t>Efficiencies which lower our costs and therefore pricing for all customers</a:t>
            </a:r>
          </a:p>
        </p:txBody>
      </p:sp>
    </p:spTree>
    <p:extLst>
      <p:ext uri="{BB962C8B-B14F-4D97-AF65-F5344CB8AC3E}">
        <p14:creationId xmlns:p14="http://schemas.microsoft.com/office/powerpoint/2010/main" val="313966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Peering with all global research networks</a:t>
            </a:r>
            <a:endParaRPr lang="en-US" dirty="0"/>
          </a:p>
        </p:txBody>
      </p:sp>
      <p:sp>
        <p:nvSpPr>
          <p:cNvPr id="3" name="Content Placeholder 2"/>
          <p:cNvSpPr>
            <a:spLocks noGrp="1"/>
          </p:cNvSpPr>
          <p:nvPr>
            <p:ph idx="1"/>
          </p:nvPr>
        </p:nvSpPr>
        <p:spPr/>
        <p:txBody>
          <a:bodyPr/>
          <a:lstStyle/>
          <a:p>
            <a:r>
              <a:rPr lang="en-US" dirty="0" smtClean="0"/>
              <a:t>Internet2</a:t>
            </a:r>
          </a:p>
          <a:p>
            <a:r>
              <a:rPr lang="en-US" dirty="0" err="1" smtClean="0"/>
              <a:t>aarnet</a:t>
            </a:r>
            <a:endParaRPr lang="en-US" dirty="0" smtClean="0"/>
          </a:p>
          <a:p>
            <a:r>
              <a:rPr lang="en-US" dirty="0" smtClean="0"/>
              <a:t>GEANT</a:t>
            </a:r>
          </a:p>
          <a:p>
            <a:r>
              <a:rPr lang="en-US" dirty="0" err="1" smtClean="0"/>
              <a:t>Sinet</a:t>
            </a:r>
            <a:endParaRPr lang="en-US" dirty="0" smtClean="0"/>
          </a:p>
          <a:p>
            <a:r>
              <a:rPr lang="en-US" dirty="0" err="1" smtClean="0"/>
              <a:t>ESnet</a:t>
            </a:r>
            <a:endParaRPr lang="en-US" dirty="0" smtClean="0"/>
          </a:p>
          <a:p>
            <a:r>
              <a:rPr lang="en-US" dirty="0" smtClean="0"/>
              <a:t>Pacific </a:t>
            </a:r>
            <a:r>
              <a:rPr lang="en-US" dirty="0" err="1" smtClean="0"/>
              <a:t>Gigapop</a:t>
            </a:r>
            <a:endParaRPr lang="en-US" dirty="0" smtClean="0"/>
          </a:p>
          <a:p>
            <a:endParaRPr lang="en-US" dirty="0"/>
          </a:p>
        </p:txBody>
      </p:sp>
      <p:pic>
        <p:nvPicPr>
          <p:cNvPr id="2050" name="Picture 2" descr="es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6430"/>
            <a:ext cx="1095375" cy="1314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ne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047" y="716562"/>
            <a:ext cx="23907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a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486150"/>
            <a:ext cx="25241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59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Datasets</a:t>
            </a:r>
            <a:endParaRPr lang="en-US" dirty="0"/>
          </a:p>
        </p:txBody>
      </p:sp>
      <p:sp>
        <p:nvSpPr>
          <p:cNvPr id="3" name="Content Placeholder 2"/>
          <p:cNvSpPr>
            <a:spLocks noGrp="1"/>
          </p:cNvSpPr>
          <p:nvPr>
            <p:ph idx="1"/>
          </p:nvPr>
        </p:nvSpPr>
        <p:spPr>
          <a:xfrm>
            <a:off x="457200" y="1200150"/>
            <a:ext cx="8229600" cy="3657599"/>
          </a:xfrm>
        </p:spPr>
        <p:txBody>
          <a:bodyPr/>
          <a:lstStyle/>
          <a:p>
            <a:r>
              <a:rPr lang="en-US" dirty="0" smtClean="0"/>
              <a:t>Landsat </a:t>
            </a:r>
          </a:p>
          <a:p>
            <a:endParaRPr lang="en-US" dirty="0"/>
          </a:p>
          <a:p>
            <a:r>
              <a:rPr lang="en-US" dirty="0" smtClean="0"/>
              <a:t>NEX</a:t>
            </a:r>
          </a:p>
          <a:p>
            <a:endParaRPr lang="en-US" dirty="0"/>
          </a:p>
          <a:p>
            <a:r>
              <a:rPr lang="en-US" dirty="0" smtClean="0"/>
              <a:t>1000 Genomes Project</a:t>
            </a:r>
          </a:p>
          <a:p>
            <a:endParaRPr lang="en-US" dirty="0"/>
          </a:p>
          <a:p>
            <a:endParaRPr lang="en-US" dirty="0" smtClean="0"/>
          </a:p>
          <a:p>
            <a:r>
              <a:rPr lang="en-US" dirty="0"/>
              <a:t>Human Microbiome Project</a:t>
            </a:r>
          </a:p>
        </p:txBody>
      </p:sp>
      <p:pic>
        <p:nvPicPr>
          <p:cNvPr id="1026" name="Picture 2" descr="landsa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971550"/>
            <a:ext cx="33623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x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117356"/>
            <a:ext cx="1543050" cy="438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0gen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852801"/>
            <a:ext cx="1641595" cy="1105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5105400" y="4232053"/>
            <a:ext cx="1295400" cy="822754"/>
          </a:xfrm>
          <a:prstGeom prst="rect">
            <a:avLst/>
          </a:prstGeom>
        </p:spPr>
      </p:pic>
    </p:spTree>
    <p:extLst>
      <p:ext uri="{BB962C8B-B14F-4D97-AF65-F5344CB8AC3E}">
        <p14:creationId xmlns:p14="http://schemas.microsoft.com/office/powerpoint/2010/main" val="324077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200150"/>
            <a:ext cx="9144000" cy="914400"/>
            <a:chOff x="0" y="1200150"/>
            <a:chExt cx="9144000" cy="914400"/>
          </a:xfrm>
        </p:grpSpPr>
        <p:sp>
          <p:nvSpPr>
            <p:cNvPr id="5" name="Rectangle 4"/>
            <p:cNvSpPr/>
            <p:nvPr/>
          </p:nvSpPr>
          <p:spPr>
            <a:xfrm>
              <a:off x="0" y="1200150"/>
              <a:ext cx="9144000" cy="914400"/>
            </a:xfrm>
            <a:prstGeom prst="rect">
              <a:avLst/>
            </a:prstGeom>
            <a:solidFill>
              <a:schemeClr val="accent6"/>
            </a:solidFill>
          </p:spPr>
          <p:txBody>
            <a:bodyPr rtlCol="0" anchor="ctr">
              <a:spAutoFit/>
            </a:bodyPr>
            <a:lstStyle/>
            <a:p>
              <a:pPr algn="ctr"/>
              <a:endParaRPr lang="en-US" dirty="0">
                <a:latin typeface="Arial"/>
                <a:cs typeface="Arial"/>
              </a:endParaRPr>
            </a:p>
          </p:txBody>
        </p:sp>
        <p:sp>
          <p:nvSpPr>
            <p:cNvPr id="4" name="TextBox 3"/>
            <p:cNvSpPr txBox="1"/>
            <p:nvPr/>
          </p:nvSpPr>
          <p:spPr>
            <a:xfrm>
              <a:off x="4046067" y="1352550"/>
              <a:ext cx="1051891" cy="584775"/>
            </a:xfrm>
            <a:prstGeom prst="rect">
              <a:avLst/>
            </a:prstGeom>
            <a:noFill/>
          </p:spPr>
          <p:txBody>
            <a:bodyPr wrap="none" rtlCol="0">
              <a:spAutoFit/>
            </a:bodyPr>
            <a:lstStyle/>
            <a:p>
              <a:pPr algn="ctr"/>
              <a:r>
                <a:rPr lang="en-US" sz="3200" dirty="0" smtClean="0">
                  <a:latin typeface="Arial"/>
                  <a:cs typeface="Arial"/>
                </a:rPr>
                <a:t>HPC</a:t>
              </a:r>
            </a:p>
          </p:txBody>
        </p:sp>
      </p:grpSp>
    </p:spTree>
    <p:extLst>
      <p:ext uri="{BB962C8B-B14F-4D97-AF65-F5344CB8AC3E}">
        <p14:creationId xmlns:p14="http://schemas.microsoft.com/office/powerpoint/2010/main" val="107984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Cloud for HPC?</a:t>
            </a:r>
            <a:endParaRPr lang="en-US" dirty="0"/>
          </a:p>
        </p:txBody>
      </p:sp>
      <p:sp>
        <p:nvSpPr>
          <p:cNvPr id="3" name="Content Placeholder 2"/>
          <p:cNvSpPr>
            <a:spLocks noGrp="1"/>
          </p:cNvSpPr>
          <p:nvPr>
            <p:ph idx="1"/>
          </p:nvPr>
        </p:nvSpPr>
        <p:spPr>
          <a:xfrm>
            <a:off x="457200" y="1200150"/>
            <a:ext cx="8229600" cy="3886200"/>
          </a:xfrm>
        </p:spPr>
        <p:txBody>
          <a:bodyPr>
            <a:normAutofit fontScale="92500" lnSpcReduction="10000"/>
          </a:bodyPr>
          <a:lstStyle/>
          <a:p>
            <a:r>
              <a:rPr lang="en-US" dirty="0" smtClean="0"/>
              <a:t>Scalability</a:t>
            </a:r>
          </a:p>
          <a:p>
            <a:pPr lvl="1"/>
            <a:r>
              <a:rPr lang="en-US" dirty="0" smtClean="0"/>
              <a:t>If you need to run on lots of nodes, just spin them up</a:t>
            </a:r>
          </a:p>
          <a:p>
            <a:pPr lvl="1"/>
            <a:r>
              <a:rPr lang="en-US" dirty="0" smtClean="0"/>
              <a:t>If you don’t need nodes, turn them off (and don’t pay for them)</a:t>
            </a:r>
          </a:p>
          <a:p>
            <a:r>
              <a:rPr lang="en-US" dirty="0" smtClean="0"/>
              <a:t>Time to Research</a:t>
            </a:r>
          </a:p>
          <a:p>
            <a:pPr lvl="1"/>
            <a:r>
              <a:rPr lang="en-US" dirty="0" smtClean="0"/>
              <a:t>Usually on-</a:t>
            </a:r>
            <a:r>
              <a:rPr lang="en-US" dirty="0" err="1" smtClean="0"/>
              <a:t>prem</a:t>
            </a:r>
            <a:r>
              <a:rPr lang="en-US" dirty="0" smtClean="0"/>
              <a:t> HPC resources are centralized (shared)</a:t>
            </a:r>
          </a:p>
          <a:p>
            <a:pPr lvl="1"/>
            <a:r>
              <a:rPr lang="en-US" dirty="0" smtClean="0"/>
              <a:t>Researchers like to have their own nodes when they need them</a:t>
            </a:r>
          </a:p>
          <a:p>
            <a:r>
              <a:rPr lang="en-US" dirty="0" smtClean="0"/>
              <a:t>World-Wide Collaboration</a:t>
            </a:r>
          </a:p>
          <a:p>
            <a:pPr lvl="1"/>
            <a:r>
              <a:rPr lang="en-US" dirty="0" smtClean="0"/>
              <a:t>Share data via the cloud</a:t>
            </a:r>
          </a:p>
          <a:p>
            <a:r>
              <a:rPr lang="en-US" dirty="0" smtClean="0"/>
              <a:t>Latest Technology</a:t>
            </a:r>
          </a:p>
          <a:p>
            <a:r>
              <a:rPr lang="en-US" dirty="0" smtClean="0"/>
              <a:t>Can save $$$</a:t>
            </a:r>
          </a:p>
          <a:p>
            <a:r>
              <a:rPr lang="en-US" dirty="0" smtClean="0"/>
              <a:t>Different kinds of nodes (instances)</a:t>
            </a:r>
            <a:endParaRPr lang="en-US" dirty="0"/>
          </a:p>
        </p:txBody>
      </p:sp>
      <p:pic>
        <p:nvPicPr>
          <p:cNvPr id="4" name="Picture 3"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0" y="590550"/>
            <a:ext cx="1423714" cy="806902"/>
          </a:xfrm>
          <a:prstGeom prst="rect">
            <a:avLst/>
          </a:prstGeom>
        </p:spPr>
      </p:pic>
      <p:pic>
        <p:nvPicPr>
          <p:cNvPr id="5" name="Picture 4"/>
          <p:cNvPicPr>
            <a:picLocks noChangeAspect="1"/>
          </p:cNvPicPr>
          <p:nvPr/>
        </p:nvPicPr>
        <p:blipFill>
          <a:blip r:embed="rId4"/>
          <a:stretch>
            <a:fillRect/>
          </a:stretch>
        </p:blipFill>
        <p:spPr>
          <a:xfrm>
            <a:off x="7235487" y="780912"/>
            <a:ext cx="718110" cy="533400"/>
          </a:xfrm>
          <a:prstGeom prst="rect">
            <a:avLst/>
          </a:prstGeom>
        </p:spPr>
      </p:pic>
      <p:grpSp>
        <p:nvGrpSpPr>
          <p:cNvPr id="6" name="Group 5"/>
          <p:cNvGrpSpPr/>
          <p:nvPr/>
        </p:nvGrpSpPr>
        <p:grpSpPr>
          <a:xfrm>
            <a:off x="7620000" y="3257550"/>
            <a:ext cx="1412744" cy="1219199"/>
            <a:chOff x="4267200" y="819150"/>
            <a:chExt cx="2438400" cy="2122934"/>
          </a:xfrm>
        </p:grpSpPr>
        <p:grpSp>
          <p:nvGrpSpPr>
            <p:cNvPr id="7" name="Group 6"/>
            <p:cNvGrpSpPr/>
            <p:nvPr/>
          </p:nvGrpSpPr>
          <p:grpSpPr>
            <a:xfrm>
              <a:off x="4267200" y="819150"/>
              <a:ext cx="2438400" cy="2122934"/>
              <a:chOff x="5638800" y="1409700"/>
              <a:chExt cx="3347764" cy="2914650"/>
            </a:xfrm>
          </p:grpSpPr>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800" y="1409700"/>
                <a:ext cx="3347764"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bwMode="auto">
              <a:xfrm>
                <a:off x="6553200" y="2038350"/>
                <a:ext cx="1295400" cy="152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marR="0" indent="0" algn="l" defTabSz="914400" rtl="0" eaLnBrk="0" fontAlgn="base" latinLnBrk="0" hangingPunct="0">
                  <a:lnSpc>
                    <a:spcPct val="100000"/>
                  </a:lnSpc>
                  <a:spcBef>
                    <a:spcPct val="0"/>
                  </a:spcBef>
                  <a:spcAft>
                    <a:spcPct val="0"/>
                  </a:spcAft>
                  <a:buNone/>
                  <a:tabLst/>
                </a:pPr>
                <a:endParaRPr kumimoji="0" lang="en-US" sz="2400" b="0" i="0" u="none" strike="noStrike" baseline="0">
                  <a:solidFill>
                    <a:schemeClr val="tx1">
                      <a:alpha val="100000"/>
                    </a:schemeClr>
                  </a:solidFill>
                  <a:effectLst/>
                  <a:latin typeface="Arial"/>
                  <a:ea typeface="ヒラギノ角ゴ Pro W3"/>
                </a:endParaRPr>
              </a:p>
            </p:txBody>
          </p:sp>
        </p:grpSp>
        <p:sp>
          <p:nvSpPr>
            <p:cNvPr id="8" name="Rectangle 7"/>
            <p:cNvSpPr/>
            <p:nvPr/>
          </p:nvSpPr>
          <p:spPr bwMode="auto">
            <a:xfrm>
              <a:off x="6172200" y="1695450"/>
              <a:ext cx="381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marR="0" indent="0" algn="l" defTabSz="914400" rtl="0" eaLnBrk="0" fontAlgn="base" latinLnBrk="0" hangingPunct="0">
                <a:lnSpc>
                  <a:spcPct val="100000"/>
                </a:lnSpc>
                <a:spcBef>
                  <a:spcPct val="0"/>
                </a:spcBef>
                <a:spcAft>
                  <a:spcPct val="0"/>
                </a:spcAft>
                <a:buNone/>
                <a:tabLst/>
              </a:pPr>
              <a:endParaRPr kumimoji="0" lang="en-US" sz="2400" b="0" i="0" u="none" strike="noStrike" baseline="0">
                <a:solidFill>
                  <a:schemeClr val="tx1">
                    <a:alpha val="100000"/>
                  </a:schemeClr>
                </a:solidFill>
                <a:effectLst/>
                <a:latin typeface="Arial"/>
                <a:ea typeface="ヒラギノ角ゴ Pro W3"/>
              </a:endParaRPr>
            </a:p>
          </p:txBody>
        </p:sp>
      </p:grpSp>
      <p:pic>
        <p:nvPicPr>
          <p:cNvPr id="11" name="Picture 10"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6400" y="3943350"/>
            <a:ext cx="1514401" cy="840765"/>
          </a:xfrm>
          <a:prstGeom prst="rect">
            <a:avLst/>
          </a:prstGeom>
        </p:spPr>
      </p:pic>
      <p:pic>
        <p:nvPicPr>
          <p:cNvPr id="12" name="Picture 11"/>
          <p:cNvPicPr>
            <a:picLocks noChangeAspect="1"/>
          </p:cNvPicPr>
          <p:nvPr/>
        </p:nvPicPr>
        <p:blipFill>
          <a:blip r:embed="rId6"/>
          <a:stretch>
            <a:fillRect/>
          </a:stretch>
        </p:blipFill>
        <p:spPr>
          <a:xfrm>
            <a:off x="5799244" y="4071197"/>
            <a:ext cx="591957" cy="637492"/>
          </a:xfrm>
          <a:prstGeom prst="rect">
            <a:avLst/>
          </a:prstGeom>
        </p:spPr>
      </p:pic>
    </p:spTree>
    <p:extLst>
      <p:ext uri="{BB962C8B-B14F-4D97-AF65-F5344CB8AC3E}">
        <p14:creationId xmlns:p14="http://schemas.microsoft.com/office/powerpoint/2010/main" val="328167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spPr>
      <a:bodyPr rtlCol="0" anchor="ctr">
        <a:spAutoFit/>
      </a:bodyPr>
      <a:lstStyle>
        <a:defPPr algn="ctr">
          <a:defRPr dirty="0">
            <a:latin typeface="Arial"/>
            <a:cs typeface="Arial"/>
          </a:defRPr>
        </a:defPPr>
      </a:lstStyle>
    </a:spDef>
    <a:lnDef>
      <a:spPr>
        <a:ln>
          <a:solidFill>
            <a:schemeClr val="tx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2374</Words>
  <Application>Microsoft Office PowerPoint</Application>
  <PresentationFormat>On-screen Show (16:9)</PresentationFormat>
  <Paragraphs>459</Paragraphs>
  <Slides>49</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ＭＳ Ｐゴシック</vt:lpstr>
      <vt:lpstr>55 Helvetica Roman</vt:lpstr>
      <vt:lpstr>Arial</vt:lpstr>
      <vt:lpstr>Arial Black</vt:lpstr>
      <vt:lpstr>Arial Rounded MT Bold</vt:lpstr>
      <vt:lpstr>Calibri</vt:lpstr>
      <vt:lpstr>Comic Sans MS</vt:lpstr>
      <vt:lpstr>Courier</vt:lpstr>
      <vt:lpstr>Courier New</vt:lpstr>
      <vt:lpstr>Helvetica</vt:lpstr>
      <vt:lpstr>Menlo</vt:lpstr>
      <vt:lpstr>Sketch Gothic Bold</vt:lpstr>
      <vt:lpstr>Sketchetik Light</vt:lpstr>
      <vt:lpstr>ヒラギノ角ゴ Pro W3</vt:lpstr>
      <vt:lpstr>Office Theme</vt:lpstr>
      <vt:lpstr>PowerPoint Presentation</vt:lpstr>
      <vt:lpstr>PowerPoint Presentation</vt:lpstr>
      <vt:lpstr>How is AWS used for Scientific Computing?</vt:lpstr>
      <vt:lpstr>Why do researchers love using AWS?</vt:lpstr>
      <vt:lpstr>Why does AWS care about Scientific Computing?</vt:lpstr>
      <vt:lpstr>Peering with all global research networks</vt:lpstr>
      <vt:lpstr>Public Datasets</vt:lpstr>
      <vt:lpstr>PowerPoint Presentation</vt:lpstr>
      <vt:lpstr>Why Cloud for HPC?</vt:lpstr>
      <vt:lpstr>PowerPoint Presentation</vt:lpstr>
      <vt:lpstr>AWS HPC Architecture – Phases of Deployment</vt:lpstr>
      <vt:lpstr>AWS HPC Architecture</vt:lpstr>
      <vt:lpstr>Architecture points</vt:lpstr>
      <vt:lpstr>PowerPoint Presentation</vt:lpstr>
      <vt:lpstr>The Hidden Cost of Queues</vt:lpstr>
      <vt:lpstr>PowerPoint Presentation</vt:lpstr>
      <vt:lpstr>Example: TACC Portal – 4/6/2015</vt:lpstr>
      <vt:lpstr>Example: NERSC Portal – 4/30/2015</vt:lpstr>
      <vt:lpstr>Other Stats:</vt:lpstr>
      <vt:lpstr>PowerPoint Presentation</vt:lpstr>
      <vt:lpstr>Multiple Pricing Models</vt:lpstr>
      <vt:lpstr>Quick Spot Comparison:</vt:lpstr>
      <vt:lpstr>Spot vs. On-Demand</vt:lpstr>
      <vt:lpstr>PowerPoint Presentation</vt:lpstr>
      <vt:lpstr>MIT STARcluster - an HPC cluster in minutes</vt:lpstr>
      <vt:lpstr>Bright Cluster Manager</vt:lpstr>
      <vt:lpstr>cfnCluster - provision an HPC cluster in minutes</vt:lpstr>
      <vt:lpstr>Infrastructure as code</vt:lpstr>
      <vt:lpstr>Yes, it’s a real HPC cluster</vt:lpstr>
      <vt:lpstr>System-wide Upgrade from Ivy Bridge to Haswell</vt:lpstr>
      <vt:lpstr>Config options to explore …</vt:lpstr>
      <vt:lpstr>PowerPoint Presentation</vt:lpstr>
      <vt:lpstr>PowerPoint Presentation</vt:lpstr>
      <vt:lpstr>Accelerating Science </vt:lpstr>
      <vt:lpstr>Final Solution:</vt:lpstr>
      <vt:lpstr>University of Southern California</vt:lpstr>
      <vt:lpstr>Challenge:</vt:lpstr>
      <vt:lpstr>Solution:</vt:lpstr>
      <vt:lpstr>Region Deployment</vt:lpstr>
      <vt:lpstr>Resilient Workload Scheduling</vt:lpstr>
      <vt:lpstr>What Does Scale Mean in the Cloud?</vt:lpstr>
      <vt:lpstr>Summary:</vt:lpstr>
      <vt:lpstr>NASA Head in the Clouds Project</vt:lpstr>
      <vt:lpstr>Existing Sub-Saharan Arid and Semi-arid Sub-meter Commercial Imagery </vt:lpstr>
      <vt:lpstr>PowerPoint Presentation</vt:lpstr>
      <vt:lpstr>Panchromatic &amp; Multi-spectral Mapping at the 40 &amp; 50 cm scale</vt:lpstr>
      <vt:lpstr>First Phase Results</vt:lpstr>
      <vt:lpstr>Thank You</vt:lpstr>
      <vt:lpstr>AWS pricing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2015-11-13T20:29:48Z</dcterms:created>
  <dcterms:modified xsi:type="dcterms:W3CDTF">2015-11-13T20:34:03Z</dcterms:modified>
</cp:coreProperties>
</file>